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61" r:id="rId3"/>
    <p:sldId id="271" r:id="rId4"/>
    <p:sldId id="301" r:id="rId5"/>
    <p:sldId id="317" r:id="rId6"/>
    <p:sldId id="315" r:id="rId7"/>
    <p:sldId id="316" r:id="rId8"/>
    <p:sldId id="304" r:id="rId9"/>
    <p:sldId id="300" r:id="rId10"/>
    <p:sldId id="306" r:id="rId11"/>
    <p:sldId id="307" r:id="rId12"/>
    <p:sldId id="266" r:id="rId13"/>
    <p:sldId id="272" r:id="rId14"/>
    <p:sldId id="273" r:id="rId15"/>
    <p:sldId id="269" r:id="rId16"/>
    <p:sldId id="278" r:id="rId17"/>
    <p:sldId id="311" r:id="rId18"/>
    <p:sldId id="302" r:id="rId19"/>
    <p:sldId id="303" r:id="rId20"/>
    <p:sldId id="268" r:id="rId21"/>
    <p:sldId id="276" r:id="rId22"/>
    <p:sldId id="270" r:id="rId23"/>
    <p:sldId id="283" r:id="rId24"/>
    <p:sldId id="279" r:id="rId25"/>
    <p:sldId id="277" r:id="rId26"/>
    <p:sldId id="280" r:id="rId27"/>
    <p:sldId id="282" r:id="rId28"/>
    <p:sldId id="284" r:id="rId29"/>
    <p:sldId id="285" r:id="rId30"/>
    <p:sldId id="281" r:id="rId31"/>
    <p:sldId id="286" r:id="rId32"/>
    <p:sldId id="287" r:id="rId33"/>
    <p:sldId id="288" r:id="rId34"/>
    <p:sldId id="290" r:id="rId35"/>
    <p:sldId id="289" r:id="rId36"/>
    <p:sldId id="291" r:id="rId37"/>
    <p:sldId id="292" r:id="rId38"/>
    <p:sldId id="293" r:id="rId39"/>
    <p:sldId id="294" r:id="rId40"/>
    <p:sldId id="312" r:id="rId41"/>
    <p:sldId id="295" r:id="rId42"/>
    <p:sldId id="296" r:id="rId43"/>
    <p:sldId id="297" r:id="rId44"/>
    <p:sldId id="308" r:id="rId45"/>
    <p:sldId id="314" r:id="rId46"/>
    <p:sldId id="275"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77"/>
    <p:restoredTop sz="94674"/>
  </p:normalViewPr>
  <p:slideViewPr>
    <p:cSldViewPr snapToGrid="0" snapToObjects="1">
      <p:cViewPr varScale="1">
        <p:scale>
          <a:sx n="327" d="100"/>
          <a:sy n="327" d="100"/>
        </p:scale>
        <p:origin x="84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2/20/21</a:t>
            </a:fld>
            <a:endParaRPr lang="en-US" dirty="0"/>
          </a:p>
        </p:txBody>
      </p:sp>
      <p:sp>
        <p:nvSpPr>
          <p:cNvPr id="5" name="Footer Placeholder 4"/>
          <p:cNvSpPr>
            <a:spLocks noGrp="1"/>
          </p:cNvSpPr>
          <p:nvPr>
            <p:ph type="ftr" sz="quarter" idx="11"/>
          </p:nvPr>
        </p:nvSpPr>
        <p:spPr>
          <a:xfrm>
            <a:off x="2396319" y="329308"/>
            <a:ext cx="3086292" cy="309201"/>
          </a:xfrm>
        </p:spPr>
        <p:txBody>
          <a:bodyPr/>
          <a:lstStyle/>
          <a:p>
            <a:endParaRPr lang="en-US" dirty="0"/>
          </a:p>
        </p:txBody>
      </p:sp>
      <p:sp>
        <p:nvSpPr>
          <p:cNvPr id="6" name="Slide Number Placeholder 5"/>
          <p:cNvSpPr>
            <a:spLocks noGrp="1"/>
          </p:cNvSpPr>
          <p:nvPr>
            <p:ph type="sldNum" sz="quarter" idx="12"/>
          </p:nvPr>
        </p:nvSpPr>
        <p:spPr>
          <a:xfrm>
            <a:off x="1434703" y="798973"/>
            <a:ext cx="802005"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6104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5370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7738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2932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2952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0717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1932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664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209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0892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48A87A34-81AB-432B-8DAE-1953F412C126}" type="datetimeFigureOut">
              <a:rPr lang="en-US" smtClean="0"/>
              <a:pPr/>
              <a:t>2/20/21</a:t>
            </a:fld>
            <a:endParaRPr lang="en-US" dirty="0"/>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806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b="-1562"/>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2/20/21</a:t>
            </a:fld>
            <a:endParaRPr lang="en-US" dirty="0"/>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34026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wpilibsuite/allwpilib/tree/master/wpilibcExamples/src/main/cpp/examples/HatchbotTraditiona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wpilibsuite/allwpilib/tree/main/wpilibcExamples/src/main/cpp/examples/HatchbotInlined"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2325-0F56-5D4F-95B1-1064EEDB120D}"/>
              </a:ext>
            </a:extLst>
          </p:cNvPr>
          <p:cNvSpPr>
            <a:spLocks noGrp="1"/>
          </p:cNvSpPr>
          <p:nvPr>
            <p:ph type="ctrTitle"/>
          </p:nvPr>
        </p:nvSpPr>
        <p:spPr/>
        <p:txBody>
          <a:bodyPr/>
          <a:lstStyle/>
          <a:p>
            <a:r>
              <a:rPr lang="en-US" dirty="0"/>
              <a:t>FRC Command Based Robot Programming</a:t>
            </a:r>
          </a:p>
        </p:txBody>
      </p:sp>
      <p:sp>
        <p:nvSpPr>
          <p:cNvPr id="3" name="Subtitle 2">
            <a:extLst>
              <a:ext uri="{FF2B5EF4-FFF2-40B4-BE49-F238E27FC236}">
                <a16:creationId xmlns:a16="http://schemas.microsoft.com/office/drawing/2014/main" id="{18D5BC99-294D-7E44-B3AF-04350CE13610}"/>
              </a:ext>
            </a:extLst>
          </p:cNvPr>
          <p:cNvSpPr>
            <a:spLocks noGrp="1"/>
          </p:cNvSpPr>
          <p:nvPr>
            <p:ph type="subTitle" idx="1"/>
          </p:nvPr>
        </p:nvSpPr>
        <p:spPr/>
        <p:txBody>
          <a:bodyPr>
            <a:normAutofit fontScale="70000" lnSpcReduction="20000"/>
          </a:bodyPr>
          <a:lstStyle/>
          <a:p>
            <a:r>
              <a:rPr lang="en-US" dirty="0"/>
              <a:t>Eric Haas</a:t>
            </a:r>
          </a:p>
          <a:p>
            <a:r>
              <a:rPr lang="en-US" dirty="0"/>
              <a:t>Programing Mentor, team 4241</a:t>
            </a:r>
          </a:p>
          <a:p>
            <a:r>
              <a:rPr lang="en-US" dirty="0"/>
              <a:t>February 2021</a:t>
            </a:r>
          </a:p>
          <a:p>
            <a:endParaRPr lang="en-US" dirty="0"/>
          </a:p>
        </p:txBody>
      </p:sp>
      <p:pic>
        <p:nvPicPr>
          <p:cNvPr id="4" name="Picture 3">
            <a:extLst>
              <a:ext uri="{FF2B5EF4-FFF2-40B4-BE49-F238E27FC236}">
                <a16:creationId xmlns:a16="http://schemas.microsoft.com/office/drawing/2014/main" id="{F79D3FC1-8062-3D48-B9F5-9B4D661CF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26200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92FBDC82-B3DF-0F4D-BCF0-F2601A50B853}"/>
              </a:ext>
            </a:extLst>
          </p:cNvPr>
          <p:cNvSpPr/>
          <p:nvPr/>
        </p:nvSpPr>
        <p:spPr>
          <a:xfrm>
            <a:off x="282016" y="3672822"/>
            <a:ext cx="2990811" cy="200346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 Container</a:t>
            </a:r>
          </a:p>
          <a:p>
            <a:r>
              <a:rPr lang="en-US" sz="600" dirty="0">
                <a:solidFill>
                  <a:srgbClr val="0070C0"/>
                </a:solidFill>
              </a:rPr>
              <a:t>class</a:t>
            </a:r>
            <a:r>
              <a:rPr lang="en-US" sz="600" dirty="0">
                <a:solidFill>
                  <a:schemeClr val="bg1"/>
                </a:solidFill>
              </a:rPr>
              <a:t> </a:t>
            </a:r>
            <a:r>
              <a:rPr lang="en-US" sz="600" dirty="0">
                <a:solidFill>
                  <a:srgbClr val="00B050"/>
                </a:solidFill>
              </a:rPr>
              <a:t>RobotContainer</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RobotContainerConstructor</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DriveSubsystem</a:t>
            </a:r>
            <a:r>
              <a:rPr lang="en-US" sz="600" dirty="0">
                <a:solidFill>
                  <a:schemeClr val="bg1"/>
                </a:solidFill>
              </a:rPr>
              <a:t> </a:t>
            </a:r>
            <a:r>
              <a:rPr lang="en-US" sz="600" dirty="0" err="1">
                <a:solidFill>
                  <a:srgbClr val="00B0F0"/>
                </a:solidFill>
              </a:rPr>
              <a:t>m_drive</a:t>
            </a:r>
            <a:r>
              <a:rPr lang="en-US" sz="600" dirty="0">
                <a:solidFill>
                  <a:schemeClr val="bg1"/>
                </a:solidFill>
              </a:rPr>
              <a:t>;</a:t>
            </a:r>
          </a:p>
          <a:p>
            <a:r>
              <a:rPr lang="en-US" sz="600" dirty="0">
                <a:solidFill>
                  <a:schemeClr val="bg1"/>
                </a:solidFill>
              </a:rPr>
              <a:t>     </a:t>
            </a:r>
            <a:r>
              <a:rPr lang="en-US" sz="600" dirty="0">
                <a:solidFill>
                  <a:srgbClr val="00B050"/>
                </a:solidFill>
              </a:rPr>
              <a:t>XboxController</a:t>
            </a:r>
            <a:r>
              <a:rPr lang="en-US" sz="600" dirty="0">
                <a:solidFill>
                  <a:schemeClr val="bg1"/>
                </a:solidFill>
              </a:rPr>
              <a:t> </a:t>
            </a:r>
            <a:r>
              <a:rPr lang="en-US" sz="600" dirty="0" err="1">
                <a:solidFill>
                  <a:srgbClr val="00B0F0"/>
                </a:solidFill>
              </a:rPr>
              <a:t>m_driveController</a:t>
            </a:r>
            <a:r>
              <a:rPr lang="en-US" sz="600" dirty="0">
                <a:solidFill>
                  <a:schemeClr val="bg1"/>
                </a:solidFill>
              </a:rPr>
              <a:t>{USB_port_1}</a:t>
            </a:r>
          </a:p>
          <a:p>
            <a:r>
              <a:rPr lang="en-US" sz="600" dirty="0">
                <a:solidFill>
                  <a:schemeClr val="bg1"/>
                </a:solidFill>
              </a:rPr>
              <a:t>     </a:t>
            </a:r>
            <a:r>
              <a:rPr lang="en-US" sz="600" dirty="0" err="1">
                <a:solidFill>
                  <a:srgbClr val="FFFF00"/>
                </a:solidFill>
              </a:rPr>
              <a:t>CongifureButtonBindings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err="1">
                <a:solidFill>
                  <a:srgbClr val="FFFF00"/>
                </a:solidFill>
              </a:rPr>
              <a:t>RobotContainerConstructor</a:t>
            </a:r>
            <a:r>
              <a:rPr lang="en-US" sz="600" dirty="0">
                <a:solidFill>
                  <a:schemeClr val="bg1"/>
                </a:solidFill>
              </a:rPr>
              <a:t>(){</a:t>
            </a:r>
          </a:p>
          <a:p>
            <a:r>
              <a:rPr lang="en-US" sz="600" dirty="0">
                <a:solidFill>
                  <a:schemeClr val="bg1"/>
                </a:solidFill>
              </a:rPr>
              <a:t>     </a:t>
            </a:r>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err="1">
                <a:solidFill>
                  <a:srgbClr val="00B0F0"/>
                </a:solidFill>
              </a:rPr>
              <a:t>m_drive</a:t>
            </a:r>
            <a:r>
              <a:rPr lang="en-US" sz="600" dirty="0" err="1">
                <a:solidFill>
                  <a:schemeClr val="bg1"/>
                </a:solidFill>
              </a:rPr>
              <a:t>.</a:t>
            </a:r>
            <a:r>
              <a:rPr lang="en-US" sz="600" dirty="0" err="1">
                <a:solidFill>
                  <a:srgbClr val="FFFF00"/>
                </a:solidFill>
              </a:rPr>
              <a:t>SetDefaualtCommand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a:t>
            </a:r>
            <a:r>
              <a:rPr lang="en-US" sz="600" dirty="0" err="1">
                <a:solidFill>
                  <a:srgbClr val="00B0F0"/>
                </a:solidFill>
              </a:rPr>
              <a:t>m_drive</a:t>
            </a:r>
            <a:r>
              <a:rPr lang="en-US" sz="600" dirty="0">
                <a:solidFill>
                  <a:schemeClr val="bg1"/>
                </a:solidFill>
              </a:rPr>
              <a:t>, 1.0})</a:t>
            </a:r>
          </a:p>
          <a:p>
            <a:r>
              <a:rPr lang="en-US" sz="600" dirty="0">
                <a:solidFill>
                  <a:schemeClr val="bg1"/>
                </a:solidFill>
              </a:rPr>
              <a:t>}</a:t>
            </a:r>
          </a:p>
          <a:p>
            <a:endParaRPr lang="en-US" sz="600" dirty="0">
              <a:solidFill>
                <a:schemeClr val="bg1"/>
              </a:solidFill>
            </a:endParaRPr>
          </a:p>
          <a:p>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a:solidFill>
                  <a:srgbClr val="00B050"/>
                </a:solidFill>
              </a:rPr>
              <a:t>JoystickButton</a:t>
            </a:r>
            <a:r>
              <a:rPr lang="en-US" sz="600" dirty="0">
                <a:solidFill>
                  <a:schemeClr val="bg1"/>
                </a:solidFill>
              </a:rPr>
              <a:t>(</a:t>
            </a:r>
            <a:r>
              <a:rPr lang="en-US" sz="600" dirty="0">
                <a:solidFill>
                  <a:srgbClr val="00B0F0"/>
                </a:solidFill>
              </a:rPr>
              <a:t>reference to </a:t>
            </a:r>
            <a:r>
              <a:rPr lang="en-US" sz="600" dirty="0" err="1">
                <a:solidFill>
                  <a:srgbClr val="00B0F0"/>
                </a:solidFill>
              </a:rPr>
              <a:t>m_driveController</a:t>
            </a:r>
            <a:r>
              <a:rPr lang="en-US" sz="600" dirty="0">
                <a:solidFill>
                  <a:schemeClr val="bg1"/>
                </a:solidFill>
              </a:rPr>
              <a:t>, button_1)</a:t>
            </a:r>
          </a:p>
          <a:p>
            <a:r>
              <a:rPr lang="en-US" sz="600" dirty="0">
                <a:solidFill>
                  <a:schemeClr val="bg1"/>
                </a:solidFill>
              </a:rPr>
              <a:t>     .</a:t>
            </a:r>
            <a:r>
              <a:rPr lang="en-US" sz="600" dirty="0" err="1">
                <a:solidFill>
                  <a:srgbClr val="FFFF00"/>
                </a:solidFill>
              </a:rPr>
              <a:t>WhileHeld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m_drive</a:t>
            </a:r>
            <a:r>
              <a:rPr lang="en-US" sz="600" dirty="0">
                <a:solidFill>
                  <a:schemeClr val="bg1"/>
                </a:solidFill>
              </a:rPr>
              <a:t>, 0.5})</a:t>
            </a:r>
          </a:p>
          <a:p>
            <a:r>
              <a:rPr lang="en-US" sz="600" dirty="0">
                <a:solidFill>
                  <a:schemeClr val="bg1"/>
                </a:solidFill>
              </a:rPr>
              <a:t>}</a:t>
            </a:r>
          </a:p>
          <a:p>
            <a:endParaRPr lang="en-US" sz="600" dirty="0">
              <a:solidFill>
                <a:schemeClr val="tx1"/>
              </a:solidFill>
            </a:endParaRPr>
          </a:p>
          <a:p>
            <a:endParaRPr lang="en-US" sz="600" b="1" dirty="0">
              <a:solidFill>
                <a:schemeClr val="tx1"/>
              </a:solidFill>
            </a:endParaRPr>
          </a:p>
          <a:p>
            <a:endParaRPr lang="en-US" sz="600" b="1" dirty="0">
              <a:solidFill>
                <a:schemeClr val="tx1"/>
              </a:solidFill>
            </a:endParaRPr>
          </a:p>
        </p:txBody>
      </p:sp>
      <p:sp>
        <p:nvSpPr>
          <p:cNvPr id="6" name="Rounded Rectangle 5">
            <a:extLst>
              <a:ext uri="{FF2B5EF4-FFF2-40B4-BE49-F238E27FC236}">
                <a16:creationId xmlns:a16="http://schemas.microsoft.com/office/drawing/2014/main" id="{B8A9541F-7F11-6B4E-BD63-345C2E3807FE}"/>
              </a:ext>
            </a:extLst>
          </p:cNvPr>
          <p:cNvSpPr/>
          <p:nvPr/>
        </p:nvSpPr>
        <p:spPr>
          <a:xfrm>
            <a:off x="5193520" y="451564"/>
            <a:ext cx="3434431" cy="241471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Subsystem</a:t>
            </a:r>
          </a:p>
          <a:p>
            <a:r>
              <a:rPr lang="en-US" sz="600" dirty="0">
                <a:solidFill>
                  <a:srgbClr val="0070C0"/>
                </a:solidFill>
              </a:rPr>
              <a:t>class</a:t>
            </a:r>
            <a:r>
              <a:rPr lang="en-US" sz="600" dirty="0">
                <a:solidFill>
                  <a:schemeClr val="bg1"/>
                </a:solidFill>
              </a:rPr>
              <a:t> </a:t>
            </a:r>
            <a:r>
              <a:rPr lang="en-US" sz="600" dirty="0">
                <a:solidFill>
                  <a:srgbClr val="00B050"/>
                </a:solidFill>
              </a:rPr>
              <a:t>DriveSubsystem</a:t>
            </a:r>
            <a:r>
              <a:rPr lang="en-US" sz="600" dirty="0">
                <a:solidFill>
                  <a:schemeClr val="bg1"/>
                </a:solidFill>
              </a:rPr>
              <a:t> inherits from </a:t>
            </a:r>
            <a:r>
              <a:rPr lang="en-US" sz="600" dirty="0">
                <a:solidFill>
                  <a:srgbClr val="00B050"/>
                </a:solidFill>
              </a:rPr>
              <a:t>SubsystemBase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m_left2</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m_right2</a:t>
            </a:r>
          </a:p>
          <a:p>
            <a:r>
              <a:rPr lang="en-US" sz="600" dirty="0">
                <a:solidFill>
                  <a:schemeClr val="bg1"/>
                </a:solidFill>
              </a:rPr>
              <a:t>     </a:t>
            </a:r>
            <a:r>
              <a:rPr lang="en-US" sz="600" dirty="0">
                <a:solidFill>
                  <a:srgbClr val="00B050"/>
                </a:solidFill>
              </a:rPr>
              <a:t>ConstantSpeedGroup</a:t>
            </a:r>
            <a:r>
              <a:rPr lang="en-US" sz="600" dirty="0">
                <a:solidFill>
                  <a:schemeClr val="bg1"/>
                </a:solidFill>
              </a:rPr>
              <a:t> </a:t>
            </a:r>
            <a:r>
              <a:rPr lang="en-US" sz="600" dirty="0" err="1">
                <a:solidFill>
                  <a:srgbClr val="00B0F0"/>
                </a:solidFill>
              </a:rPr>
              <a:t>m_leftSideMotors</a:t>
            </a:r>
            <a:r>
              <a:rPr lang="en-US" sz="600" dirty="0">
                <a:solidFill>
                  <a:schemeClr val="bg1"/>
                </a:solidFill>
              </a:rPr>
              <a:t>{</a:t>
            </a:r>
            <a:r>
              <a:rPr lang="en-US" sz="600" dirty="0">
                <a:solidFill>
                  <a:srgbClr val="00B0F0"/>
                </a:solidFill>
              </a:rPr>
              <a:t>m_left1</a:t>
            </a:r>
            <a:r>
              <a:rPr lang="en-US" sz="600" dirty="0">
                <a:solidFill>
                  <a:schemeClr val="bg1"/>
                </a:solidFill>
              </a:rPr>
              <a:t>, </a:t>
            </a:r>
            <a:r>
              <a:rPr lang="en-US" sz="600" dirty="0">
                <a:solidFill>
                  <a:srgbClr val="00B0F0"/>
                </a:solidFill>
              </a:rPr>
              <a:t>m_left2</a:t>
            </a:r>
            <a:r>
              <a:rPr lang="en-US" sz="600" dirty="0">
                <a:solidFill>
                  <a:schemeClr val="bg1"/>
                </a:solidFill>
              </a:rPr>
              <a:t>}</a:t>
            </a:r>
          </a:p>
          <a:p>
            <a:r>
              <a:rPr lang="en-US" sz="600" dirty="0">
                <a:solidFill>
                  <a:schemeClr val="bg1"/>
                </a:solidFill>
              </a:rPr>
              <a:t>     </a:t>
            </a:r>
            <a:r>
              <a:rPr lang="en-US" sz="600" dirty="0">
                <a:solidFill>
                  <a:srgbClr val="00B050"/>
                </a:solidFill>
              </a:rPr>
              <a:t>ConstantSpeedGroup</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r>
              <a:rPr lang="en-US" sz="600" dirty="0">
                <a:solidFill>
                  <a:srgbClr val="00B0F0"/>
                </a:solidFill>
              </a:rPr>
              <a:t>m_right1</a:t>
            </a:r>
            <a:r>
              <a:rPr lang="en-US" sz="600" dirty="0">
                <a:solidFill>
                  <a:schemeClr val="bg1"/>
                </a:solidFill>
              </a:rPr>
              <a:t>, </a:t>
            </a:r>
            <a:r>
              <a:rPr lang="en-US" sz="600" dirty="0">
                <a:solidFill>
                  <a:srgbClr val="00B0F0"/>
                </a:solidFill>
              </a:rPr>
              <a:t>m_right2</a:t>
            </a:r>
            <a:r>
              <a:rPr lang="en-US" sz="600" dirty="0">
                <a:solidFill>
                  <a:schemeClr val="bg1"/>
                </a:solidFill>
              </a:rPr>
              <a:t>}</a:t>
            </a:r>
          </a:p>
          <a:p>
            <a:r>
              <a:rPr lang="en-US" sz="600" dirty="0">
                <a:solidFill>
                  <a:schemeClr val="bg1"/>
                </a:solidFill>
              </a:rPr>
              <a:t>     </a:t>
            </a:r>
            <a:r>
              <a:rPr lang="en-US" sz="600" dirty="0">
                <a:solidFill>
                  <a:srgbClr val="00B050"/>
                </a:solidFill>
              </a:rPr>
              <a:t>RobotDrive</a:t>
            </a:r>
            <a:r>
              <a:rPr lang="en-US" sz="600" dirty="0">
                <a:solidFill>
                  <a:schemeClr val="bg1"/>
                </a:solidFill>
              </a:rPr>
              <a:t> </a:t>
            </a:r>
            <a:r>
              <a:rPr lang="en-US" sz="600" dirty="0" err="1">
                <a:solidFill>
                  <a:srgbClr val="00B0F0"/>
                </a:solidFill>
              </a:rPr>
              <a:t>m_drive</a:t>
            </a:r>
            <a:r>
              <a:rPr lang="en-US" sz="600" dirty="0">
                <a:solidFill>
                  <a:schemeClr val="bg1"/>
                </a:solidFill>
              </a:rPr>
              <a:t>{</a:t>
            </a:r>
            <a:r>
              <a:rPr lang="en-US" sz="600" dirty="0" err="1">
                <a:solidFill>
                  <a:srgbClr val="00B0F0"/>
                </a:solidFill>
              </a:rPr>
              <a:t>m_leftSideMotors</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00B0F0"/>
                </a:solidFill>
              </a:rPr>
              <a:t>m_left1</a:t>
            </a:r>
            <a:r>
              <a:rPr lang="en-US" sz="600" dirty="0">
                <a:solidFill>
                  <a:schemeClr val="bg1"/>
                </a:solidFill>
              </a:rPr>
              <a:t>{port_1},</a:t>
            </a:r>
          </a:p>
          <a:p>
            <a:r>
              <a:rPr lang="en-US" sz="600" dirty="0">
                <a:solidFill>
                  <a:schemeClr val="bg1"/>
                </a:solidFill>
              </a:rPr>
              <a:t>          </a:t>
            </a:r>
            <a:r>
              <a:rPr lang="en-US" sz="600" dirty="0">
                <a:solidFill>
                  <a:srgbClr val="00B0F0"/>
                </a:solidFill>
              </a:rPr>
              <a:t>m_left2</a:t>
            </a:r>
            <a:r>
              <a:rPr lang="en-US" sz="600" dirty="0">
                <a:solidFill>
                  <a:schemeClr val="bg1"/>
                </a:solidFill>
              </a:rPr>
              <a:t>{port_2},</a:t>
            </a:r>
          </a:p>
          <a:p>
            <a:r>
              <a:rPr lang="en-US" sz="600" dirty="0">
                <a:solidFill>
                  <a:schemeClr val="bg1"/>
                </a:solidFill>
              </a:rPr>
              <a:t>          </a:t>
            </a:r>
            <a:r>
              <a:rPr lang="en-US" sz="600" dirty="0">
                <a:solidFill>
                  <a:srgbClr val="00B0F0"/>
                </a:solidFill>
              </a:rPr>
              <a:t>m_right1</a:t>
            </a:r>
            <a:r>
              <a:rPr lang="en-US" sz="600" dirty="0">
                <a:solidFill>
                  <a:schemeClr val="bg1"/>
                </a:solidFill>
              </a:rPr>
              <a:t>{port_3},</a:t>
            </a:r>
          </a:p>
          <a:p>
            <a:r>
              <a:rPr lang="en-US" sz="600" dirty="0">
                <a:solidFill>
                  <a:schemeClr val="bg1"/>
                </a:solidFill>
              </a:rPr>
              <a:t>          </a:t>
            </a:r>
            <a:r>
              <a:rPr lang="en-US" sz="600" dirty="0">
                <a:solidFill>
                  <a:srgbClr val="00B0F0"/>
                </a:solidFill>
              </a:rPr>
              <a:t>m_right2</a:t>
            </a:r>
            <a:r>
              <a:rPr lang="en-US" sz="600" dirty="0">
                <a:solidFill>
                  <a:schemeClr val="bg1"/>
                </a:solidFill>
              </a:rPr>
              <a:t>{port_4}</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 {</a:t>
            </a:r>
            <a:r>
              <a:rPr lang="en-US" sz="600" dirty="0" err="1">
                <a:solidFill>
                  <a:srgbClr val="00B0F0"/>
                </a:solidFill>
              </a:rPr>
              <a:t>m_drive</a:t>
            </a:r>
            <a:r>
              <a:rPr lang="en-US" sz="600" dirty="0" err="1">
                <a:solidFill>
                  <a:schemeClr val="bg1"/>
                </a:solidFill>
              </a:rPr>
              <a:t>.</a:t>
            </a:r>
            <a:r>
              <a:rPr lang="en-US" sz="600" dirty="0" err="1">
                <a:solidFill>
                  <a:srgbClr val="FFFF00"/>
                </a:solidFill>
              </a:rPr>
              <a:t>ArcadeDrive</a:t>
            </a:r>
            <a:r>
              <a:rPr lang="en-US" sz="600" dirty="0">
                <a:solidFill>
                  <a:schemeClr val="bg1"/>
                </a:solidFill>
              </a:rPr>
              <a:t>(</a:t>
            </a:r>
            <a:r>
              <a:rPr lang="en-US" sz="600" dirty="0">
                <a:solidFill>
                  <a:srgbClr val="00B0F0"/>
                </a:solidFill>
              </a:rPr>
              <a:t>speed</a:t>
            </a:r>
            <a:r>
              <a:rPr lang="en-US" sz="600" dirty="0">
                <a:solidFill>
                  <a:schemeClr val="bg1"/>
                </a:solidFill>
              </a:rPr>
              <a:t>, 0)}</a:t>
            </a:r>
          </a:p>
        </p:txBody>
      </p:sp>
      <p:sp>
        <p:nvSpPr>
          <p:cNvPr id="12" name="Rounded Rectangle 11">
            <a:extLst>
              <a:ext uri="{FF2B5EF4-FFF2-40B4-BE49-F238E27FC236}">
                <a16:creationId xmlns:a16="http://schemas.microsoft.com/office/drawing/2014/main" id="{5DDAF426-218E-474D-B6A5-2ED34520E218}"/>
              </a:ext>
            </a:extLst>
          </p:cNvPr>
          <p:cNvSpPr/>
          <p:nvPr/>
        </p:nvSpPr>
        <p:spPr>
          <a:xfrm>
            <a:off x="282017" y="1052597"/>
            <a:ext cx="2990811" cy="121264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a:t>
            </a:r>
          </a:p>
          <a:p>
            <a:r>
              <a:rPr lang="en-US" sz="600" dirty="0">
                <a:solidFill>
                  <a:srgbClr val="0070C0"/>
                </a:solidFill>
              </a:rPr>
              <a:t>class</a:t>
            </a:r>
            <a:r>
              <a:rPr lang="en-US" sz="600" dirty="0">
                <a:solidFill>
                  <a:schemeClr val="bg1"/>
                </a:solidFill>
              </a:rPr>
              <a:t> </a:t>
            </a:r>
            <a:r>
              <a:rPr lang="en-US" sz="600" dirty="0">
                <a:solidFill>
                  <a:srgbClr val="00B050"/>
                </a:solidFill>
              </a:rPr>
              <a:t>Robot</a:t>
            </a:r>
            <a:r>
              <a:rPr lang="en-US" sz="600" dirty="0">
                <a:solidFill>
                  <a:schemeClr val="bg1"/>
                </a:solidFill>
              </a:rPr>
              <a:t> inherits from </a:t>
            </a:r>
            <a:r>
              <a:rPr lang="en-US" sz="600" dirty="0">
                <a:solidFill>
                  <a:srgbClr val="00B050"/>
                </a:solidFill>
              </a:rPr>
              <a:t>TimedRobot</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RobotPeriodic</a:t>
            </a:r>
            <a:r>
              <a:rPr lang="en-US" sz="600" dirty="0">
                <a:solidFill>
                  <a:schemeClr val="bg1"/>
                </a:solidFill>
              </a:rPr>
              <a:t>() </a:t>
            </a:r>
          </a:p>
          <a:p>
            <a:r>
              <a:rPr lang="en-US" sz="600" dirty="0">
                <a:solidFill>
                  <a:srgbClr val="0070C0"/>
                </a:solidFill>
              </a:rPr>
              <a:t>private:</a:t>
            </a:r>
          </a:p>
          <a:p>
            <a:r>
              <a:rPr lang="en-US" sz="600" dirty="0">
                <a:solidFill>
                  <a:schemeClr val="bg1"/>
                </a:solidFill>
              </a:rPr>
              <a:t>     </a:t>
            </a:r>
            <a:r>
              <a:rPr lang="en-US" sz="600" dirty="0">
                <a:solidFill>
                  <a:srgbClr val="00B050"/>
                </a:solidFill>
              </a:rPr>
              <a:t>RobotContainer</a:t>
            </a:r>
            <a:r>
              <a:rPr lang="en-US" sz="600" dirty="0">
                <a:solidFill>
                  <a:schemeClr val="bg1"/>
                </a:solidFill>
              </a:rPr>
              <a:t> </a:t>
            </a:r>
            <a:r>
              <a:rPr lang="en-US" sz="600" dirty="0" err="1">
                <a:solidFill>
                  <a:srgbClr val="00B0F0"/>
                </a:solidFill>
              </a:rPr>
              <a:t>m_container</a:t>
            </a:r>
            <a:endParaRPr lang="en-US" sz="600" dirty="0">
              <a:solidFill>
                <a:srgbClr val="00B0F0"/>
              </a:solidFill>
            </a:endParaRPr>
          </a:p>
          <a:p>
            <a:r>
              <a:rPr lang="en-US" sz="600" dirty="0">
                <a:solidFill>
                  <a:schemeClr val="bg1"/>
                </a:solidFill>
              </a:rPr>
              <a:t>}</a:t>
            </a:r>
          </a:p>
          <a:p>
            <a:endParaRPr lang="en-US" sz="600" dirty="0">
              <a:solidFill>
                <a:schemeClr val="bg1"/>
              </a:solidFill>
            </a:endParaRPr>
          </a:p>
          <a:p>
            <a:r>
              <a:rPr lang="en-US" sz="600" dirty="0">
                <a:solidFill>
                  <a:srgbClr val="FFFF00"/>
                </a:solidFill>
              </a:rPr>
              <a:t>RobotPeriodic</a:t>
            </a:r>
            <a:r>
              <a:rPr lang="en-US" sz="600" dirty="0">
                <a:solidFill>
                  <a:schemeClr val="bg1"/>
                </a:solidFill>
              </a:rPr>
              <a:t>(){</a:t>
            </a:r>
            <a:r>
              <a:rPr lang="en-US" sz="600" dirty="0" err="1">
                <a:solidFill>
                  <a:srgbClr val="FFFF00"/>
                </a:solidFill>
              </a:rPr>
              <a:t>CommandScheduler</a:t>
            </a:r>
            <a:r>
              <a:rPr lang="en-US" sz="600" dirty="0" err="1">
                <a:solidFill>
                  <a:schemeClr val="bg1"/>
                </a:solidFill>
              </a:rPr>
              <a:t>.</a:t>
            </a:r>
            <a:r>
              <a:rPr lang="en-US" sz="600" dirty="0" err="1">
                <a:solidFill>
                  <a:srgbClr val="FFFF00"/>
                </a:solidFill>
              </a:rPr>
              <a:t>Run</a:t>
            </a:r>
            <a:r>
              <a:rPr lang="en-US" sz="600" dirty="0">
                <a:solidFill>
                  <a:schemeClr val="bg1"/>
                </a:solidFill>
              </a:rPr>
              <a:t>()}</a:t>
            </a:r>
          </a:p>
          <a:p>
            <a:endParaRPr lang="en-US" sz="600" dirty="0">
              <a:solidFill>
                <a:schemeClr val="bg1"/>
              </a:solidFill>
            </a:endParaRPr>
          </a:p>
          <a:p>
            <a:r>
              <a:rPr lang="en-US" sz="600" dirty="0">
                <a:solidFill>
                  <a:srgbClr val="0070C0"/>
                </a:solidFill>
              </a:rPr>
              <a:t>Int</a:t>
            </a:r>
            <a:r>
              <a:rPr lang="en-US" sz="600" dirty="0">
                <a:solidFill>
                  <a:schemeClr val="bg1"/>
                </a:solidFill>
              </a:rPr>
              <a:t> </a:t>
            </a:r>
            <a:r>
              <a:rPr lang="en-US" sz="600" dirty="0">
                <a:solidFill>
                  <a:srgbClr val="FFFF00"/>
                </a:solidFill>
              </a:rPr>
              <a:t>main</a:t>
            </a:r>
            <a:r>
              <a:rPr lang="en-US" sz="600" dirty="0">
                <a:solidFill>
                  <a:schemeClr val="bg1"/>
                </a:solidFill>
              </a:rPr>
              <a:t>(){</a:t>
            </a:r>
            <a:r>
              <a:rPr lang="en-US" sz="600" dirty="0">
                <a:solidFill>
                  <a:srgbClr val="FFFF00"/>
                </a:solidFill>
              </a:rPr>
              <a:t>StartRobot</a:t>
            </a:r>
            <a:r>
              <a:rPr lang="en-US" sz="600" dirty="0">
                <a:solidFill>
                  <a:schemeClr val="bg1"/>
                </a:solidFill>
              </a:rPr>
              <a:t>&lt;</a:t>
            </a:r>
            <a:r>
              <a:rPr lang="en-US" sz="600" dirty="0">
                <a:solidFill>
                  <a:srgbClr val="00B050"/>
                </a:solidFill>
              </a:rPr>
              <a:t>Robot</a:t>
            </a:r>
            <a:r>
              <a:rPr lang="en-US" sz="600" dirty="0">
                <a:solidFill>
                  <a:schemeClr val="bg1"/>
                </a:solidFill>
              </a:rPr>
              <a:t>&gt;}</a:t>
            </a:r>
          </a:p>
          <a:p>
            <a:endParaRPr lang="en-US" sz="600" b="1" dirty="0">
              <a:solidFill>
                <a:schemeClr val="tx1"/>
              </a:solidFill>
            </a:endParaRPr>
          </a:p>
          <a:p>
            <a:endParaRPr lang="en-US" sz="600" b="1" dirty="0">
              <a:solidFill>
                <a:schemeClr val="tx1"/>
              </a:solidFill>
            </a:endParaRPr>
          </a:p>
        </p:txBody>
      </p:sp>
      <p:sp>
        <p:nvSpPr>
          <p:cNvPr id="14" name="Rounded Rectangle 13">
            <a:extLst>
              <a:ext uri="{FF2B5EF4-FFF2-40B4-BE49-F238E27FC236}">
                <a16:creationId xmlns:a16="http://schemas.microsoft.com/office/drawing/2014/main" id="{B331039A-ABAF-3C4B-9AE6-74BD1C3CB367}"/>
              </a:ext>
            </a:extLst>
          </p:cNvPr>
          <p:cNvSpPr/>
          <p:nvPr/>
        </p:nvSpPr>
        <p:spPr>
          <a:xfrm>
            <a:off x="5193520" y="3762945"/>
            <a:ext cx="3434431" cy="182322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Forward</a:t>
            </a:r>
          </a:p>
          <a:p>
            <a:r>
              <a:rPr lang="en-US" sz="600" dirty="0">
                <a:solidFill>
                  <a:srgbClr val="0070C0"/>
                </a:solidFill>
              </a:rPr>
              <a:t>class</a:t>
            </a:r>
            <a:r>
              <a:rPr lang="en-US" sz="600" dirty="0">
                <a:solidFill>
                  <a:schemeClr val="bg1"/>
                </a:solidFill>
              </a:rPr>
              <a:t> </a:t>
            </a:r>
            <a:r>
              <a:rPr lang="en-US" sz="600" dirty="0" err="1">
                <a:solidFill>
                  <a:srgbClr val="00B050"/>
                </a:solidFill>
              </a:rPr>
              <a:t>DriveForward</a:t>
            </a:r>
            <a:r>
              <a:rPr lang="en-US" sz="600" dirty="0">
                <a:solidFill>
                  <a:schemeClr val="bg1"/>
                </a:solidFill>
              </a:rPr>
              <a:t> inherits from </a:t>
            </a:r>
            <a:r>
              <a:rPr lang="en-US" sz="600" dirty="0" err="1">
                <a:solidFill>
                  <a:srgbClr val="00B050"/>
                </a:solidFill>
              </a:rPr>
              <a:t>CommandBase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FFFF00"/>
                </a:solidFill>
              </a:rPr>
              <a:t>Execute</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70C0"/>
                </a:solidFill>
              </a:rPr>
              <a:t>pointer to a DriveSubsystem object </a:t>
            </a:r>
            <a:r>
              <a:rPr lang="en-US" sz="600" dirty="0" err="1">
                <a:solidFill>
                  <a:srgbClr val="00B0F0"/>
                </a:solidFill>
              </a:rPr>
              <a:t>m_drive</a:t>
            </a:r>
            <a:endParaRPr lang="en-US" sz="600" dirty="0">
              <a:solidFill>
                <a:srgbClr val="00B0F0"/>
              </a:solidFill>
            </a:endParaRPr>
          </a:p>
          <a:p>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err="1">
                <a:solidFill>
                  <a:srgbClr val="00B0F0"/>
                </a:solidFill>
              </a:rPr>
              <a:t>m_speed</a:t>
            </a:r>
            <a:endParaRPr lang="en-US" sz="600" dirty="0">
              <a:solidFill>
                <a:srgbClr val="00B0F0"/>
              </a:solidFill>
            </a:endParaRPr>
          </a:p>
          <a:p>
            <a:r>
              <a:rPr lang="en-US" sz="600" dirty="0">
                <a:solidFill>
                  <a:schemeClr val="bg1"/>
                </a:solidFill>
              </a:rPr>
              <a:t>}</a:t>
            </a:r>
          </a:p>
          <a:p>
            <a:endParaRPr lang="en-US" sz="600" dirty="0">
              <a:solidFill>
                <a:schemeClr val="bg1"/>
              </a:solidFill>
            </a:endParaRPr>
          </a:p>
          <a:p>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00B0F0"/>
                </a:solidFill>
              </a:rPr>
              <a:t>m_drive</a:t>
            </a:r>
            <a:r>
              <a:rPr lang="en-US" sz="600" dirty="0">
                <a:solidFill>
                  <a:schemeClr val="bg1"/>
                </a:solidFill>
              </a:rPr>
              <a:t>{</a:t>
            </a:r>
            <a:r>
              <a:rPr lang="en-US" sz="600" dirty="0">
                <a:solidFill>
                  <a:srgbClr val="00B0F0"/>
                </a:solidFill>
              </a:rPr>
              <a:t>subsystem</a:t>
            </a:r>
            <a:r>
              <a:rPr lang="en-US" sz="600" dirty="0">
                <a:solidFill>
                  <a:schemeClr val="bg1"/>
                </a:solidFill>
              </a:rPr>
              <a:t>},</a:t>
            </a:r>
          </a:p>
          <a:p>
            <a:r>
              <a:rPr lang="en-US" sz="600" dirty="0">
                <a:solidFill>
                  <a:schemeClr val="bg1"/>
                </a:solidFill>
              </a:rPr>
              <a:t>          </a:t>
            </a:r>
            <a:r>
              <a:rPr lang="en-US" sz="600" dirty="0" err="1">
                <a:solidFill>
                  <a:srgbClr val="00B0F0"/>
                </a:solidFill>
              </a:rPr>
              <a:t>m_speed</a:t>
            </a:r>
            <a:r>
              <a:rPr lang="en-US" sz="600" dirty="0">
                <a:solidFill>
                  <a:schemeClr val="bg1"/>
                </a:solidFill>
              </a:rPr>
              <a:t>{</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err="1">
                <a:solidFill>
                  <a:srgbClr val="FFFF00"/>
                </a:solidFill>
              </a:rPr>
              <a:t>AddRequirements</a:t>
            </a:r>
            <a:r>
              <a:rPr lang="en-US" sz="600" dirty="0">
                <a:solidFill>
                  <a:schemeClr val="bg1"/>
                </a:solidFill>
              </a:rPr>
              <a:t>(</a:t>
            </a:r>
            <a:r>
              <a:rPr lang="en-US" sz="600" dirty="0">
                <a:solidFill>
                  <a:srgbClr val="00B0F0"/>
                </a:solidFill>
              </a:rPr>
              <a:t>subsystem</a:t>
            </a:r>
            <a:r>
              <a:rPr lang="en-US" sz="600" dirty="0">
                <a:solidFill>
                  <a:schemeClr val="bg1"/>
                </a:solidFill>
              </a:rPr>
              <a:t>)}</a:t>
            </a:r>
          </a:p>
          <a:p>
            <a:endParaRPr lang="en-US" sz="600" dirty="0">
              <a:solidFill>
                <a:schemeClr val="bg1"/>
              </a:solidFill>
            </a:endParaRPr>
          </a:p>
          <a:p>
            <a:r>
              <a:rPr lang="en-US" sz="600" dirty="0">
                <a:solidFill>
                  <a:srgbClr val="FFFF00"/>
                </a:solidFill>
              </a:rPr>
              <a:t>Execute</a:t>
            </a:r>
            <a:r>
              <a:rPr lang="en-US" sz="600" dirty="0">
                <a:solidFill>
                  <a:schemeClr val="bg1"/>
                </a:solidFill>
              </a:rPr>
              <a:t>(){</a:t>
            </a:r>
            <a:r>
              <a:rPr lang="en-US" sz="600" dirty="0">
                <a:solidFill>
                  <a:srgbClr val="00B0F0"/>
                </a:solidFill>
              </a:rPr>
              <a:t>m_drive</a:t>
            </a:r>
            <a:r>
              <a:rPr lang="en-US" sz="600" dirty="0">
                <a:solidFill>
                  <a:schemeClr val="bg1"/>
                </a:solidFill>
              </a:rPr>
              <a:t>-&gt;</a:t>
            </a:r>
            <a:r>
              <a:rPr lang="en-US" sz="600" dirty="0">
                <a:solidFill>
                  <a:srgbClr val="FFFF00"/>
                </a:solidFill>
              </a:rPr>
              <a:t> DriveStraight</a:t>
            </a:r>
            <a:r>
              <a:rPr lang="en-US" sz="600" dirty="0">
                <a:solidFill>
                  <a:schemeClr val="bg1"/>
                </a:solidFill>
              </a:rPr>
              <a:t>(</a:t>
            </a:r>
            <a:r>
              <a:rPr lang="en-US" sz="600" dirty="0">
                <a:solidFill>
                  <a:srgbClr val="00B0F0"/>
                </a:solidFill>
              </a:rPr>
              <a:t>m_speed</a:t>
            </a:r>
            <a:r>
              <a:rPr lang="en-US" sz="600" dirty="0">
                <a:solidFill>
                  <a:schemeClr val="bg1"/>
                </a:solidFill>
              </a:rPr>
              <a:t>)}</a:t>
            </a:r>
          </a:p>
        </p:txBody>
      </p:sp>
      <p:sp>
        <p:nvSpPr>
          <p:cNvPr id="7" name="Content Placeholder 2">
            <a:extLst>
              <a:ext uri="{FF2B5EF4-FFF2-40B4-BE49-F238E27FC236}">
                <a16:creationId xmlns:a16="http://schemas.microsoft.com/office/drawing/2014/main" id="{619E6AF4-762D-8442-919A-DCF9F290362C}"/>
              </a:ext>
            </a:extLst>
          </p:cNvPr>
          <p:cNvSpPr txBox="1">
            <a:spLocks/>
          </p:cNvSpPr>
          <p:nvPr/>
        </p:nvSpPr>
        <p:spPr>
          <a:xfrm>
            <a:off x="397743" y="2429909"/>
            <a:ext cx="2022460" cy="363333"/>
          </a:xfrm>
          <a:prstGeom prst="borderCallout1">
            <a:avLst>
              <a:gd name="adj1" fmla="val -3792"/>
              <a:gd name="adj2" fmla="val 12657"/>
              <a:gd name="adj3" fmla="val -68257"/>
              <a:gd name="adj4" fmla="val 1168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(1)  </a:t>
            </a:r>
            <a:r>
              <a:rPr lang="en-US" sz="600" b="1" dirty="0">
                <a:solidFill>
                  <a:schemeClr val="tx1"/>
                </a:solidFill>
              </a:rPr>
              <a:t>main() </a:t>
            </a:r>
            <a:r>
              <a:rPr lang="en-US" sz="600" dirty="0">
                <a:solidFill>
                  <a:schemeClr val="tx1"/>
                </a:solidFill>
              </a:rPr>
              <a:t>starts the robot and instantiates a </a:t>
            </a:r>
            <a:r>
              <a:rPr lang="en-US" sz="600" b="1" dirty="0">
                <a:solidFill>
                  <a:schemeClr val="tx1"/>
                </a:solidFill>
              </a:rPr>
              <a:t>Robot </a:t>
            </a:r>
            <a:r>
              <a:rPr lang="en-US" sz="600" dirty="0">
                <a:solidFill>
                  <a:schemeClr val="tx1"/>
                </a:solidFill>
              </a:rPr>
              <a:t>object and calls its </a:t>
            </a:r>
            <a:r>
              <a:rPr lang="en-US" sz="600" b="1" dirty="0">
                <a:solidFill>
                  <a:schemeClr val="tx1"/>
                </a:solidFill>
              </a:rPr>
              <a:t>RobotPeriodic()</a:t>
            </a:r>
            <a:r>
              <a:rPr lang="en-US" sz="600" dirty="0">
                <a:solidFill>
                  <a:schemeClr val="tx1"/>
                </a:solidFill>
              </a:rPr>
              <a:t> member function every 20 </a:t>
            </a:r>
            <a:r>
              <a:rPr lang="en-US" sz="600" dirty="0" err="1">
                <a:solidFill>
                  <a:schemeClr val="tx1"/>
                </a:solidFill>
              </a:rPr>
              <a:t>ms.</a:t>
            </a:r>
            <a:endParaRPr lang="en-US" sz="600" dirty="0">
              <a:solidFill>
                <a:schemeClr val="tx1"/>
              </a:solidFill>
            </a:endParaRPr>
          </a:p>
        </p:txBody>
      </p:sp>
      <p:sp>
        <p:nvSpPr>
          <p:cNvPr id="8" name="Rounded Rectangular Callout 7">
            <a:extLst>
              <a:ext uri="{FF2B5EF4-FFF2-40B4-BE49-F238E27FC236}">
                <a16:creationId xmlns:a16="http://schemas.microsoft.com/office/drawing/2014/main" id="{7A8CF6D0-FE43-3746-8552-E37891C76E96}"/>
              </a:ext>
            </a:extLst>
          </p:cNvPr>
          <p:cNvSpPr/>
          <p:nvPr/>
        </p:nvSpPr>
        <p:spPr>
          <a:xfrm>
            <a:off x="3735419" y="2866276"/>
            <a:ext cx="995510" cy="551922"/>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Command Scheduler</a:t>
            </a:r>
          </a:p>
        </p:txBody>
      </p:sp>
      <p:sp>
        <p:nvSpPr>
          <p:cNvPr id="9" name="Content Placeholder 2">
            <a:extLst>
              <a:ext uri="{FF2B5EF4-FFF2-40B4-BE49-F238E27FC236}">
                <a16:creationId xmlns:a16="http://schemas.microsoft.com/office/drawing/2014/main" id="{A3BA67C4-AE5C-6641-8D4C-80FE5451A570}"/>
              </a:ext>
            </a:extLst>
          </p:cNvPr>
          <p:cNvSpPr txBox="1">
            <a:spLocks/>
          </p:cNvSpPr>
          <p:nvPr/>
        </p:nvSpPr>
        <p:spPr>
          <a:xfrm>
            <a:off x="2024101" y="1984243"/>
            <a:ext cx="2022460" cy="363333"/>
          </a:xfrm>
          <a:prstGeom prst="borderCallout1">
            <a:avLst>
              <a:gd name="adj1" fmla="val 52552"/>
              <a:gd name="adj2" fmla="val 285"/>
              <a:gd name="adj3" fmla="val -5652"/>
              <a:gd name="adj4" fmla="val -901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(2)  The </a:t>
            </a:r>
            <a:r>
              <a:rPr lang="en-US" sz="600" b="1" dirty="0">
                <a:solidFill>
                  <a:schemeClr val="tx1"/>
                </a:solidFill>
              </a:rPr>
              <a:t>RobotPeriodic()</a:t>
            </a:r>
            <a:r>
              <a:rPr lang="en-US" sz="600" dirty="0">
                <a:solidFill>
                  <a:schemeClr val="tx1"/>
                </a:solidFill>
              </a:rPr>
              <a:t> member function ensures the Command Scheduler is run every 20 </a:t>
            </a:r>
            <a:r>
              <a:rPr lang="en-US" sz="600" dirty="0" err="1">
                <a:solidFill>
                  <a:schemeClr val="tx1"/>
                </a:solidFill>
              </a:rPr>
              <a:t>ms.</a:t>
            </a:r>
            <a:endParaRPr lang="en-US" sz="600" dirty="0">
              <a:solidFill>
                <a:schemeClr val="tx1"/>
              </a:solidFill>
            </a:endParaRPr>
          </a:p>
        </p:txBody>
      </p:sp>
      <p:sp>
        <p:nvSpPr>
          <p:cNvPr id="10" name="Content Placeholder 2">
            <a:extLst>
              <a:ext uri="{FF2B5EF4-FFF2-40B4-BE49-F238E27FC236}">
                <a16:creationId xmlns:a16="http://schemas.microsoft.com/office/drawing/2014/main" id="{C7A43487-AF6C-F440-BAA5-1DF838AEE0C2}"/>
              </a:ext>
            </a:extLst>
          </p:cNvPr>
          <p:cNvSpPr txBox="1">
            <a:spLocks/>
          </p:cNvSpPr>
          <p:nvPr/>
        </p:nvSpPr>
        <p:spPr>
          <a:xfrm>
            <a:off x="2210714" y="1283876"/>
            <a:ext cx="2022460" cy="363333"/>
          </a:xfrm>
          <a:prstGeom prst="borderCallout1">
            <a:avLst>
              <a:gd name="adj1" fmla="val 52552"/>
              <a:gd name="adj2" fmla="val 285"/>
              <a:gd name="adj3" fmla="val 104532"/>
              <a:gd name="adj4" fmla="val -34432"/>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(3)  The Robot object instantiates a </a:t>
            </a:r>
            <a:r>
              <a:rPr lang="en-US" sz="600" b="1" dirty="0">
                <a:solidFill>
                  <a:schemeClr val="tx1"/>
                </a:solidFill>
              </a:rPr>
              <a:t>RobotContainer</a:t>
            </a:r>
            <a:r>
              <a:rPr lang="en-US" sz="600" dirty="0">
                <a:solidFill>
                  <a:schemeClr val="tx1"/>
                </a:solidFill>
              </a:rPr>
              <a:t> object.</a:t>
            </a:r>
          </a:p>
        </p:txBody>
      </p:sp>
      <p:sp>
        <p:nvSpPr>
          <p:cNvPr id="11" name="Content Placeholder 2">
            <a:extLst>
              <a:ext uri="{FF2B5EF4-FFF2-40B4-BE49-F238E27FC236}">
                <a16:creationId xmlns:a16="http://schemas.microsoft.com/office/drawing/2014/main" id="{44691FD5-0AF4-DF4C-BDC9-1CE273963D87}"/>
              </a:ext>
            </a:extLst>
          </p:cNvPr>
          <p:cNvSpPr txBox="1">
            <a:spLocks/>
          </p:cNvSpPr>
          <p:nvPr/>
        </p:nvSpPr>
        <p:spPr>
          <a:xfrm>
            <a:off x="2144750" y="3896421"/>
            <a:ext cx="2022460" cy="363333"/>
          </a:xfrm>
          <a:prstGeom prst="borderCallout1">
            <a:avLst>
              <a:gd name="adj1" fmla="val 52552"/>
              <a:gd name="adj2" fmla="val 285"/>
              <a:gd name="adj3" fmla="val 119331"/>
              <a:gd name="adj4" fmla="val -37846"/>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(4)  The </a:t>
            </a:r>
            <a:r>
              <a:rPr lang="en-US" sz="600" b="1" dirty="0">
                <a:solidFill>
                  <a:schemeClr val="tx1"/>
                </a:solidFill>
              </a:rPr>
              <a:t>RobotContainer</a:t>
            </a:r>
            <a:r>
              <a:rPr lang="en-US" sz="600" dirty="0">
                <a:solidFill>
                  <a:schemeClr val="tx1"/>
                </a:solidFill>
              </a:rPr>
              <a:t> object instantiates a </a:t>
            </a:r>
            <a:r>
              <a:rPr lang="en-US" sz="600" b="1" dirty="0">
                <a:solidFill>
                  <a:schemeClr val="tx1"/>
                </a:solidFill>
              </a:rPr>
              <a:t>DriveSubsystem</a:t>
            </a:r>
            <a:r>
              <a:rPr lang="en-US" sz="600" dirty="0">
                <a:solidFill>
                  <a:schemeClr val="tx1"/>
                </a:solidFill>
              </a:rPr>
              <a:t> object.</a:t>
            </a:r>
          </a:p>
        </p:txBody>
      </p:sp>
      <p:sp>
        <p:nvSpPr>
          <p:cNvPr id="15" name="Content Placeholder 2">
            <a:extLst>
              <a:ext uri="{FF2B5EF4-FFF2-40B4-BE49-F238E27FC236}">
                <a16:creationId xmlns:a16="http://schemas.microsoft.com/office/drawing/2014/main" id="{B7280576-EC18-1046-92B1-CB68DD44093F}"/>
              </a:ext>
            </a:extLst>
          </p:cNvPr>
          <p:cNvSpPr txBox="1">
            <a:spLocks/>
          </p:cNvSpPr>
          <p:nvPr/>
        </p:nvSpPr>
        <p:spPr>
          <a:xfrm>
            <a:off x="6678081" y="884017"/>
            <a:ext cx="2165667" cy="589941"/>
          </a:xfrm>
          <a:prstGeom prst="borderCallout1">
            <a:avLst>
              <a:gd name="adj1" fmla="val 52552"/>
              <a:gd name="adj2" fmla="val 285"/>
              <a:gd name="adj3" fmla="val 54206"/>
              <a:gd name="adj4" fmla="val -1626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(5)  The </a:t>
            </a:r>
            <a:r>
              <a:rPr lang="en-US" sz="600" b="1" dirty="0">
                <a:solidFill>
                  <a:schemeClr val="tx1"/>
                </a:solidFill>
              </a:rPr>
              <a:t>DriveSubsystem</a:t>
            </a:r>
            <a:r>
              <a:rPr lang="en-US" sz="600" dirty="0">
                <a:solidFill>
                  <a:schemeClr val="tx1"/>
                </a:solidFill>
              </a:rPr>
              <a:t> object instantiates four </a:t>
            </a:r>
            <a:r>
              <a:rPr lang="en-US" sz="600" b="1" dirty="0">
                <a:solidFill>
                  <a:schemeClr val="tx1"/>
                </a:solidFill>
              </a:rPr>
              <a:t>MotorController</a:t>
            </a:r>
            <a:r>
              <a:rPr lang="en-US" sz="600" dirty="0">
                <a:solidFill>
                  <a:schemeClr val="tx1"/>
                </a:solidFill>
              </a:rPr>
              <a:t> objects, two </a:t>
            </a:r>
            <a:r>
              <a:rPr lang="en-US" sz="600" b="1" dirty="0">
                <a:solidFill>
                  <a:schemeClr val="tx1"/>
                </a:solidFill>
              </a:rPr>
              <a:t>ConstantSpeedGroup</a:t>
            </a:r>
            <a:r>
              <a:rPr lang="en-US" sz="600" dirty="0">
                <a:solidFill>
                  <a:schemeClr val="tx1"/>
                </a:solidFill>
              </a:rPr>
              <a:t> objects constructed from pairs of </a:t>
            </a:r>
            <a:r>
              <a:rPr lang="en-US" sz="600" b="1" dirty="0">
                <a:solidFill>
                  <a:schemeClr val="tx1"/>
                </a:solidFill>
              </a:rPr>
              <a:t>MotorController</a:t>
            </a:r>
            <a:r>
              <a:rPr lang="en-US" sz="600" dirty="0">
                <a:solidFill>
                  <a:schemeClr val="tx1"/>
                </a:solidFill>
              </a:rPr>
              <a:t> objects, and a </a:t>
            </a:r>
            <a:r>
              <a:rPr lang="en-US" sz="600" b="1" dirty="0">
                <a:solidFill>
                  <a:schemeClr val="tx1"/>
                </a:solidFill>
              </a:rPr>
              <a:t>RobotDrive</a:t>
            </a:r>
            <a:r>
              <a:rPr lang="en-US" sz="600" dirty="0">
                <a:solidFill>
                  <a:schemeClr val="tx1"/>
                </a:solidFill>
              </a:rPr>
              <a:t> object constructed with the two </a:t>
            </a:r>
            <a:r>
              <a:rPr lang="en-US" sz="600" b="1" dirty="0">
                <a:solidFill>
                  <a:schemeClr val="tx1"/>
                </a:solidFill>
              </a:rPr>
              <a:t>ConstantSpeedGroup</a:t>
            </a:r>
            <a:r>
              <a:rPr lang="en-US" sz="600" dirty="0">
                <a:solidFill>
                  <a:schemeClr val="tx1"/>
                </a:solidFill>
              </a:rPr>
              <a:t> objects.</a:t>
            </a:r>
          </a:p>
        </p:txBody>
      </p:sp>
      <p:sp>
        <p:nvSpPr>
          <p:cNvPr id="16" name="Content Placeholder 2">
            <a:extLst>
              <a:ext uri="{FF2B5EF4-FFF2-40B4-BE49-F238E27FC236}">
                <a16:creationId xmlns:a16="http://schemas.microsoft.com/office/drawing/2014/main" id="{38D19EB0-AA54-2248-B344-9EF34CA8252B}"/>
              </a:ext>
            </a:extLst>
          </p:cNvPr>
          <p:cNvSpPr txBox="1">
            <a:spLocks/>
          </p:cNvSpPr>
          <p:nvPr/>
        </p:nvSpPr>
        <p:spPr>
          <a:xfrm>
            <a:off x="6189552" y="2964018"/>
            <a:ext cx="2438399" cy="605778"/>
          </a:xfrm>
          <a:prstGeom prst="borderCallout1">
            <a:avLst>
              <a:gd name="adj1" fmla="val 52552"/>
              <a:gd name="adj2" fmla="val 285"/>
              <a:gd name="adj3" fmla="val -71612"/>
              <a:gd name="adj4" fmla="val -20412"/>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(9)  A </a:t>
            </a:r>
            <a:r>
              <a:rPr lang="en-US" sz="600" b="1" dirty="0">
                <a:solidFill>
                  <a:schemeClr val="tx1"/>
                </a:solidFill>
              </a:rPr>
              <a:t>DriveSubsystem</a:t>
            </a:r>
            <a:r>
              <a:rPr lang="en-US" sz="600" dirty="0">
                <a:solidFill>
                  <a:schemeClr val="tx1"/>
                </a:solidFill>
              </a:rPr>
              <a:t> object’s public member function </a:t>
            </a:r>
            <a:r>
              <a:rPr lang="en-US" sz="600" b="1" dirty="0">
                <a:solidFill>
                  <a:schemeClr val="tx1"/>
                </a:solidFill>
              </a:rPr>
              <a:t>DriveStraight</a:t>
            </a:r>
            <a:r>
              <a:rPr lang="en-US" sz="600" dirty="0">
                <a:solidFill>
                  <a:schemeClr val="tx1"/>
                </a:solidFill>
              </a:rPr>
              <a:t> can then forward the requested speed by passing the speed to the </a:t>
            </a:r>
            <a:r>
              <a:rPr lang="en-US" sz="600" b="1" dirty="0" err="1">
                <a:solidFill>
                  <a:schemeClr val="tx1"/>
                </a:solidFill>
              </a:rPr>
              <a:t>ArcadeDrive</a:t>
            </a:r>
            <a:r>
              <a:rPr lang="en-US" sz="600" dirty="0">
                <a:solidFill>
                  <a:schemeClr val="tx1"/>
                </a:solidFill>
              </a:rPr>
              <a:t> member function of the private </a:t>
            </a:r>
            <a:r>
              <a:rPr lang="en-US" sz="600" b="1" dirty="0">
                <a:solidFill>
                  <a:schemeClr val="tx1"/>
                </a:solidFill>
              </a:rPr>
              <a:t>RobotDrive</a:t>
            </a:r>
            <a:r>
              <a:rPr lang="en-US" sz="600" dirty="0">
                <a:solidFill>
                  <a:schemeClr val="tx1"/>
                </a:solidFill>
              </a:rPr>
              <a:t> object (along with a zero rotational speed). The robot drives forward at full speed.</a:t>
            </a:r>
          </a:p>
        </p:txBody>
      </p:sp>
      <p:sp>
        <p:nvSpPr>
          <p:cNvPr id="18" name="Content Placeholder 2">
            <a:extLst>
              <a:ext uri="{FF2B5EF4-FFF2-40B4-BE49-F238E27FC236}">
                <a16:creationId xmlns:a16="http://schemas.microsoft.com/office/drawing/2014/main" id="{58BDED09-4AEC-6043-80F3-0601BFBCDF6D}"/>
              </a:ext>
            </a:extLst>
          </p:cNvPr>
          <p:cNvSpPr txBox="1">
            <a:spLocks/>
          </p:cNvSpPr>
          <p:nvPr/>
        </p:nvSpPr>
        <p:spPr>
          <a:xfrm>
            <a:off x="2913257" y="5013950"/>
            <a:ext cx="2365469" cy="571384"/>
          </a:xfrm>
          <a:prstGeom prst="borderCallout1">
            <a:avLst>
              <a:gd name="adj1" fmla="val 52552"/>
              <a:gd name="adj2" fmla="val 285"/>
              <a:gd name="adj3" fmla="val -420"/>
              <a:gd name="adj4" fmla="val -69830"/>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(6)  The </a:t>
            </a:r>
            <a:r>
              <a:rPr lang="en-US" sz="600" b="1" dirty="0" err="1">
                <a:solidFill>
                  <a:schemeClr val="tx1"/>
                </a:solidFill>
              </a:rPr>
              <a:t>SetDefaultCommand</a:t>
            </a:r>
            <a:r>
              <a:rPr lang="en-US" sz="600" b="1" dirty="0">
                <a:solidFill>
                  <a:schemeClr val="tx1"/>
                </a:solidFill>
              </a:rPr>
              <a:t>()</a:t>
            </a:r>
            <a:r>
              <a:rPr lang="en-US" sz="600" dirty="0">
                <a:solidFill>
                  <a:schemeClr val="tx1"/>
                </a:solidFill>
              </a:rPr>
              <a:t> member function of the </a:t>
            </a:r>
            <a:r>
              <a:rPr lang="en-US" sz="600" b="1" dirty="0">
                <a:solidFill>
                  <a:schemeClr val="tx1"/>
                </a:solidFill>
              </a:rPr>
              <a:t>DriveSubsystem</a:t>
            </a:r>
            <a:r>
              <a:rPr lang="en-US" sz="600" dirty="0">
                <a:solidFill>
                  <a:schemeClr val="tx1"/>
                </a:solidFill>
              </a:rPr>
              <a:t> object passes the default command object to the Command Scheduler. The default command object is a </a:t>
            </a:r>
            <a:r>
              <a:rPr lang="en-US" sz="600" b="1" dirty="0" err="1">
                <a:solidFill>
                  <a:schemeClr val="tx1"/>
                </a:solidFill>
              </a:rPr>
              <a:t>DriveForward</a:t>
            </a:r>
            <a:r>
              <a:rPr lang="en-US" sz="600" dirty="0">
                <a:solidFill>
                  <a:schemeClr val="tx1"/>
                </a:solidFill>
              </a:rPr>
              <a:t> object constructed with a reference to the </a:t>
            </a:r>
            <a:r>
              <a:rPr lang="en-US" sz="600" b="1" dirty="0" err="1">
                <a:solidFill>
                  <a:schemeClr val="tx1"/>
                </a:solidFill>
              </a:rPr>
              <a:t>DriveSubsytem</a:t>
            </a:r>
            <a:r>
              <a:rPr lang="en-US" sz="600" dirty="0">
                <a:solidFill>
                  <a:schemeClr val="tx1"/>
                </a:solidFill>
              </a:rPr>
              <a:t> object and a speed of 1.0 (full speed).</a:t>
            </a:r>
          </a:p>
        </p:txBody>
      </p:sp>
      <p:sp>
        <p:nvSpPr>
          <p:cNvPr id="19" name="Content Placeholder 2">
            <a:extLst>
              <a:ext uri="{FF2B5EF4-FFF2-40B4-BE49-F238E27FC236}">
                <a16:creationId xmlns:a16="http://schemas.microsoft.com/office/drawing/2014/main" id="{3C4A20CB-E6DF-4143-A233-6CA05E70CE82}"/>
              </a:ext>
            </a:extLst>
          </p:cNvPr>
          <p:cNvSpPr txBox="1">
            <a:spLocks/>
          </p:cNvSpPr>
          <p:nvPr/>
        </p:nvSpPr>
        <p:spPr>
          <a:xfrm>
            <a:off x="962015" y="2998412"/>
            <a:ext cx="2365469" cy="571384"/>
          </a:xfrm>
          <a:prstGeom prst="borderCallout1">
            <a:avLst>
              <a:gd name="adj1" fmla="val 54144"/>
              <a:gd name="adj2" fmla="val 100099"/>
              <a:gd name="adj3" fmla="val 39157"/>
              <a:gd name="adj4" fmla="val 11710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(7)  The Command Scheduler runs the </a:t>
            </a:r>
            <a:r>
              <a:rPr lang="en-US" sz="600" b="1" dirty="0">
                <a:solidFill>
                  <a:schemeClr val="tx1"/>
                </a:solidFill>
              </a:rPr>
              <a:t>Execute() </a:t>
            </a:r>
            <a:r>
              <a:rPr lang="en-US" sz="600" dirty="0">
                <a:solidFill>
                  <a:schemeClr val="tx1"/>
                </a:solidFill>
              </a:rPr>
              <a:t>member function of each default command for each subsystem anytime no other command wants to use a subsystem.</a:t>
            </a:r>
          </a:p>
        </p:txBody>
      </p:sp>
      <p:sp>
        <p:nvSpPr>
          <p:cNvPr id="21" name="Content Placeholder 2">
            <a:extLst>
              <a:ext uri="{FF2B5EF4-FFF2-40B4-BE49-F238E27FC236}">
                <a16:creationId xmlns:a16="http://schemas.microsoft.com/office/drawing/2014/main" id="{FB06B5DA-32F4-A142-A74B-3601E3FCA17E}"/>
              </a:ext>
            </a:extLst>
          </p:cNvPr>
          <p:cNvSpPr txBox="1">
            <a:spLocks/>
          </p:cNvSpPr>
          <p:nvPr/>
        </p:nvSpPr>
        <p:spPr>
          <a:xfrm>
            <a:off x="4461449" y="6197142"/>
            <a:ext cx="2365469" cy="571384"/>
          </a:xfrm>
          <a:prstGeom prst="borderCallout1">
            <a:avLst>
              <a:gd name="adj1" fmla="val 4"/>
              <a:gd name="adj2" fmla="val 31633"/>
              <a:gd name="adj3" fmla="val -145557"/>
              <a:gd name="adj4" fmla="val 48446"/>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(8) The </a:t>
            </a:r>
            <a:r>
              <a:rPr lang="en-US" sz="600" b="1" dirty="0">
                <a:solidFill>
                  <a:schemeClr val="tx1"/>
                </a:solidFill>
              </a:rPr>
              <a:t>Execute() </a:t>
            </a:r>
            <a:r>
              <a:rPr lang="en-US" sz="600" dirty="0">
                <a:solidFill>
                  <a:schemeClr val="tx1"/>
                </a:solidFill>
              </a:rPr>
              <a:t>member function executes the </a:t>
            </a:r>
            <a:r>
              <a:rPr lang="en-US" sz="600" b="1" dirty="0">
                <a:solidFill>
                  <a:schemeClr val="tx1"/>
                </a:solidFill>
              </a:rPr>
              <a:t>DriveStraight() </a:t>
            </a:r>
            <a:r>
              <a:rPr lang="en-US" sz="600" dirty="0">
                <a:solidFill>
                  <a:schemeClr val="tx1"/>
                </a:solidFill>
              </a:rPr>
              <a:t>member function of the </a:t>
            </a:r>
            <a:r>
              <a:rPr lang="en-US" sz="600" b="1" dirty="0">
                <a:solidFill>
                  <a:schemeClr val="tx1"/>
                </a:solidFill>
              </a:rPr>
              <a:t>DriveSubsystem</a:t>
            </a:r>
            <a:r>
              <a:rPr lang="en-US" sz="600" dirty="0">
                <a:solidFill>
                  <a:schemeClr val="tx1"/>
                </a:solidFill>
              </a:rPr>
              <a:t> object the pointer that the </a:t>
            </a:r>
            <a:r>
              <a:rPr lang="en-US" sz="600" b="1" dirty="0" err="1">
                <a:solidFill>
                  <a:schemeClr val="tx1"/>
                </a:solidFill>
              </a:rPr>
              <a:t>DriveForward</a:t>
            </a:r>
            <a:r>
              <a:rPr lang="en-US" sz="600" dirty="0">
                <a:solidFill>
                  <a:schemeClr val="tx1"/>
                </a:solidFill>
              </a:rPr>
              <a:t> object was constructed with points to.  In other words, </a:t>
            </a:r>
            <a:r>
              <a:rPr lang="en-US" sz="600" b="1" dirty="0">
                <a:solidFill>
                  <a:schemeClr val="tx1"/>
                </a:solidFill>
              </a:rPr>
              <a:t>RobotContainer::</a:t>
            </a:r>
            <a:r>
              <a:rPr lang="en-US" sz="600" b="1" dirty="0" err="1">
                <a:solidFill>
                  <a:schemeClr val="tx1"/>
                </a:solidFill>
              </a:rPr>
              <a:t>m_drive.DriveStraight</a:t>
            </a:r>
            <a:r>
              <a:rPr lang="en-US" sz="600" b="1" dirty="0">
                <a:solidFill>
                  <a:schemeClr val="tx1"/>
                </a:solidFill>
              </a:rPr>
              <a:t>()</a:t>
            </a:r>
            <a:r>
              <a:rPr lang="en-US" sz="600" dirty="0">
                <a:solidFill>
                  <a:schemeClr val="tx1"/>
                </a:solidFill>
              </a:rPr>
              <a:t>.  The speed is passed as an argument.</a:t>
            </a:r>
          </a:p>
        </p:txBody>
      </p:sp>
      <p:sp>
        <p:nvSpPr>
          <p:cNvPr id="22" name="Title 1">
            <a:extLst>
              <a:ext uri="{FF2B5EF4-FFF2-40B4-BE49-F238E27FC236}">
                <a16:creationId xmlns:a16="http://schemas.microsoft.com/office/drawing/2014/main" id="{E01B278D-17E2-9046-8998-4C90E921068E}"/>
              </a:ext>
            </a:extLst>
          </p:cNvPr>
          <p:cNvSpPr>
            <a:spLocks noGrp="1"/>
          </p:cNvSpPr>
          <p:nvPr>
            <p:ph type="title"/>
          </p:nvPr>
        </p:nvSpPr>
        <p:spPr>
          <a:xfrm>
            <a:off x="339393" y="143173"/>
            <a:ext cx="3964202" cy="622003"/>
          </a:xfrm>
        </p:spPr>
        <p:txBody>
          <a:bodyPr/>
          <a:lstStyle/>
          <a:p>
            <a:r>
              <a:rPr lang="en-US" dirty="0"/>
              <a:t>Object Oriented</a:t>
            </a:r>
          </a:p>
        </p:txBody>
      </p:sp>
    </p:spTree>
    <p:extLst>
      <p:ext uri="{BB962C8B-B14F-4D97-AF65-F5344CB8AC3E}">
        <p14:creationId xmlns:p14="http://schemas.microsoft.com/office/powerpoint/2010/main" val="1993868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8D1D7E03-32F3-D042-BFCE-DBDB7DC5E256}"/>
              </a:ext>
            </a:extLst>
          </p:cNvPr>
          <p:cNvSpPr/>
          <p:nvPr/>
        </p:nvSpPr>
        <p:spPr>
          <a:xfrm>
            <a:off x="282016" y="3672822"/>
            <a:ext cx="2990811" cy="200346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 Container</a:t>
            </a:r>
          </a:p>
          <a:p>
            <a:r>
              <a:rPr lang="en-US" sz="600" dirty="0">
                <a:solidFill>
                  <a:srgbClr val="0070C0"/>
                </a:solidFill>
              </a:rPr>
              <a:t>class</a:t>
            </a:r>
            <a:r>
              <a:rPr lang="en-US" sz="600" dirty="0">
                <a:solidFill>
                  <a:schemeClr val="bg1"/>
                </a:solidFill>
              </a:rPr>
              <a:t> </a:t>
            </a:r>
            <a:r>
              <a:rPr lang="en-US" sz="600" dirty="0">
                <a:solidFill>
                  <a:srgbClr val="00B050"/>
                </a:solidFill>
              </a:rPr>
              <a:t>RobotContainer</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RobotContainerConstructor</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DriveSubsystem</a:t>
            </a:r>
            <a:r>
              <a:rPr lang="en-US" sz="600" dirty="0">
                <a:solidFill>
                  <a:schemeClr val="bg1"/>
                </a:solidFill>
              </a:rPr>
              <a:t> </a:t>
            </a:r>
            <a:r>
              <a:rPr lang="en-US" sz="600" dirty="0" err="1">
                <a:solidFill>
                  <a:srgbClr val="00B0F0"/>
                </a:solidFill>
              </a:rPr>
              <a:t>m_drive</a:t>
            </a:r>
            <a:r>
              <a:rPr lang="en-US" sz="600" dirty="0">
                <a:solidFill>
                  <a:schemeClr val="bg1"/>
                </a:solidFill>
              </a:rPr>
              <a:t>;</a:t>
            </a:r>
          </a:p>
          <a:p>
            <a:r>
              <a:rPr lang="en-US" sz="600" dirty="0">
                <a:solidFill>
                  <a:schemeClr val="bg1"/>
                </a:solidFill>
              </a:rPr>
              <a:t>     </a:t>
            </a:r>
            <a:r>
              <a:rPr lang="en-US" sz="600" dirty="0">
                <a:solidFill>
                  <a:srgbClr val="00B050"/>
                </a:solidFill>
              </a:rPr>
              <a:t>XboxController</a:t>
            </a:r>
            <a:r>
              <a:rPr lang="en-US" sz="600" dirty="0">
                <a:solidFill>
                  <a:schemeClr val="bg1"/>
                </a:solidFill>
              </a:rPr>
              <a:t> </a:t>
            </a:r>
            <a:r>
              <a:rPr lang="en-US" sz="600" dirty="0" err="1">
                <a:solidFill>
                  <a:srgbClr val="00B0F0"/>
                </a:solidFill>
              </a:rPr>
              <a:t>m_driveController</a:t>
            </a:r>
            <a:r>
              <a:rPr lang="en-US" sz="600" dirty="0">
                <a:solidFill>
                  <a:schemeClr val="bg1"/>
                </a:solidFill>
              </a:rPr>
              <a:t>{USB_port_1}</a:t>
            </a:r>
          </a:p>
          <a:p>
            <a:r>
              <a:rPr lang="en-US" sz="600" dirty="0">
                <a:solidFill>
                  <a:schemeClr val="bg1"/>
                </a:solidFill>
              </a:rPr>
              <a:t>     </a:t>
            </a:r>
            <a:r>
              <a:rPr lang="en-US" sz="600" dirty="0" err="1">
                <a:solidFill>
                  <a:srgbClr val="FFFF00"/>
                </a:solidFill>
              </a:rPr>
              <a:t>CongifureButtonBindings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err="1">
                <a:solidFill>
                  <a:srgbClr val="FFFF00"/>
                </a:solidFill>
              </a:rPr>
              <a:t>RobotContainerConstructor</a:t>
            </a:r>
            <a:r>
              <a:rPr lang="en-US" sz="600" dirty="0">
                <a:solidFill>
                  <a:schemeClr val="bg1"/>
                </a:solidFill>
              </a:rPr>
              <a:t>(){</a:t>
            </a:r>
          </a:p>
          <a:p>
            <a:r>
              <a:rPr lang="en-US" sz="600" dirty="0">
                <a:solidFill>
                  <a:schemeClr val="bg1"/>
                </a:solidFill>
              </a:rPr>
              <a:t>     </a:t>
            </a:r>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err="1">
                <a:solidFill>
                  <a:srgbClr val="00B0F0"/>
                </a:solidFill>
              </a:rPr>
              <a:t>m_drive</a:t>
            </a:r>
            <a:r>
              <a:rPr lang="en-US" sz="600" dirty="0" err="1">
                <a:solidFill>
                  <a:schemeClr val="bg1"/>
                </a:solidFill>
              </a:rPr>
              <a:t>.</a:t>
            </a:r>
            <a:r>
              <a:rPr lang="en-US" sz="600" dirty="0" err="1">
                <a:solidFill>
                  <a:srgbClr val="FFFF00"/>
                </a:solidFill>
              </a:rPr>
              <a:t>SetDefaualtCommand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a:t>
            </a:r>
            <a:r>
              <a:rPr lang="en-US" sz="600" dirty="0" err="1">
                <a:solidFill>
                  <a:srgbClr val="00B0F0"/>
                </a:solidFill>
              </a:rPr>
              <a:t>m_drive</a:t>
            </a:r>
            <a:r>
              <a:rPr lang="en-US" sz="600" dirty="0">
                <a:solidFill>
                  <a:schemeClr val="bg1"/>
                </a:solidFill>
              </a:rPr>
              <a:t>, 1.0})</a:t>
            </a:r>
          </a:p>
          <a:p>
            <a:r>
              <a:rPr lang="en-US" sz="600" dirty="0">
                <a:solidFill>
                  <a:schemeClr val="bg1"/>
                </a:solidFill>
              </a:rPr>
              <a:t>}</a:t>
            </a:r>
          </a:p>
          <a:p>
            <a:endParaRPr lang="en-US" sz="600" dirty="0">
              <a:solidFill>
                <a:schemeClr val="bg1"/>
              </a:solidFill>
            </a:endParaRPr>
          </a:p>
          <a:p>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a:solidFill>
                  <a:srgbClr val="00B050"/>
                </a:solidFill>
              </a:rPr>
              <a:t>JoystickButton</a:t>
            </a:r>
            <a:r>
              <a:rPr lang="en-US" sz="600" dirty="0">
                <a:solidFill>
                  <a:schemeClr val="bg1"/>
                </a:solidFill>
              </a:rPr>
              <a:t>(</a:t>
            </a:r>
            <a:r>
              <a:rPr lang="en-US" sz="600" dirty="0">
                <a:solidFill>
                  <a:srgbClr val="00B0F0"/>
                </a:solidFill>
              </a:rPr>
              <a:t>reference to </a:t>
            </a:r>
            <a:r>
              <a:rPr lang="en-US" sz="600" dirty="0" err="1">
                <a:solidFill>
                  <a:srgbClr val="00B0F0"/>
                </a:solidFill>
              </a:rPr>
              <a:t>m_driveController</a:t>
            </a:r>
            <a:r>
              <a:rPr lang="en-US" sz="600" dirty="0">
                <a:solidFill>
                  <a:schemeClr val="bg1"/>
                </a:solidFill>
              </a:rPr>
              <a:t>, button_1)</a:t>
            </a:r>
          </a:p>
          <a:p>
            <a:r>
              <a:rPr lang="en-US" sz="600" dirty="0">
                <a:solidFill>
                  <a:schemeClr val="bg1"/>
                </a:solidFill>
              </a:rPr>
              <a:t>     .</a:t>
            </a:r>
            <a:r>
              <a:rPr lang="en-US" sz="600" dirty="0" err="1">
                <a:solidFill>
                  <a:srgbClr val="FFFF00"/>
                </a:solidFill>
              </a:rPr>
              <a:t>WhileHeld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m_drive</a:t>
            </a:r>
            <a:r>
              <a:rPr lang="en-US" sz="600" dirty="0">
                <a:solidFill>
                  <a:schemeClr val="bg1"/>
                </a:solidFill>
              </a:rPr>
              <a:t>, 0.5})</a:t>
            </a:r>
          </a:p>
          <a:p>
            <a:r>
              <a:rPr lang="en-US" sz="600" dirty="0">
                <a:solidFill>
                  <a:schemeClr val="bg1"/>
                </a:solidFill>
              </a:rPr>
              <a:t>}</a:t>
            </a:r>
          </a:p>
          <a:p>
            <a:endParaRPr lang="en-US" sz="600" dirty="0">
              <a:solidFill>
                <a:schemeClr val="tx1"/>
              </a:solidFill>
            </a:endParaRPr>
          </a:p>
          <a:p>
            <a:endParaRPr lang="en-US" sz="600" b="1" dirty="0">
              <a:solidFill>
                <a:schemeClr val="tx1"/>
              </a:solidFill>
            </a:endParaRPr>
          </a:p>
          <a:p>
            <a:endParaRPr lang="en-US" sz="600" b="1" dirty="0">
              <a:solidFill>
                <a:schemeClr val="tx1"/>
              </a:solidFill>
            </a:endParaRPr>
          </a:p>
        </p:txBody>
      </p:sp>
      <p:sp>
        <p:nvSpPr>
          <p:cNvPr id="6" name="Rounded Rectangle 5">
            <a:extLst>
              <a:ext uri="{FF2B5EF4-FFF2-40B4-BE49-F238E27FC236}">
                <a16:creationId xmlns:a16="http://schemas.microsoft.com/office/drawing/2014/main" id="{B8A9541F-7F11-6B4E-BD63-345C2E3807FE}"/>
              </a:ext>
            </a:extLst>
          </p:cNvPr>
          <p:cNvSpPr/>
          <p:nvPr/>
        </p:nvSpPr>
        <p:spPr>
          <a:xfrm>
            <a:off x="5193520" y="451564"/>
            <a:ext cx="3434431" cy="241471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Subsystem</a:t>
            </a:r>
          </a:p>
          <a:p>
            <a:r>
              <a:rPr lang="en-US" sz="600" dirty="0">
                <a:solidFill>
                  <a:srgbClr val="0070C0"/>
                </a:solidFill>
              </a:rPr>
              <a:t>class</a:t>
            </a:r>
            <a:r>
              <a:rPr lang="en-US" sz="600" dirty="0">
                <a:solidFill>
                  <a:schemeClr val="bg1"/>
                </a:solidFill>
              </a:rPr>
              <a:t> </a:t>
            </a:r>
            <a:r>
              <a:rPr lang="en-US" sz="600" dirty="0">
                <a:solidFill>
                  <a:srgbClr val="00B050"/>
                </a:solidFill>
              </a:rPr>
              <a:t>DriveSubsystem</a:t>
            </a:r>
            <a:r>
              <a:rPr lang="en-US" sz="600" dirty="0">
                <a:solidFill>
                  <a:schemeClr val="bg1"/>
                </a:solidFill>
              </a:rPr>
              <a:t> inherits from </a:t>
            </a:r>
            <a:r>
              <a:rPr lang="en-US" sz="600" dirty="0">
                <a:solidFill>
                  <a:srgbClr val="00B050"/>
                </a:solidFill>
              </a:rPr>
              <a:t>SubsystemBase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m_left2</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m_right2</a:t>
            </a:r>
            <a:r>
              <a:rPr lang="en-US" sz="600" dirty="0">
                <a:solidFill>
                  <a:schemeClr val="bg1"/>
                </a:solidFill>
              </a:rPr>
              <a:t>     </a:t>
            </a:r>
          </a:p>
          <a:p>
            <a:r>
              <a:rPr lang="en-US" sz="600" dirty="0">
                <a:solidFill>
                  <a:srgbClr val="00B050"/>
                </a:solidFill>
              </a:rPr>
              <a:t>     ConstantSpeedGroup</a:t>
            </a:r>
            <a:r>
              <a:rPr lang="en-US" sz="600" dirty="0">
                <a:solidFill>
                  <a:schemeClr val="bg1"/>
                </a:solidFill>
              </a:rPr>
              <a:t> </a:t>
            </a:r>
            <a:r>
              <a:rPr lang="en-US" sz="600" dirty="0" err="1">
                <a:solidFill>
                  <a:srgbClr val="00B0F0"/>
                </a:solidFill>
              </a:rPr>
              <a:t>m_leftSideMotors</a:t>
            </a:r>
            <a:r>
              <a:rPr lang="en-US" sz="600" dirty="0">
                <a:solidFill>
                  <a:schemeClr val="bg1"/>
                </a:solidFill>
              </a:rPr>
              <a:t>{</a:t>
            </a:r>
            <a:r>
              <a:rPr lang="en-US" sz="600" dirty="0">
                <a:solidFill>
                  <a:srgbClr val="00B0F0"/>
                </a:solidFill>
              </a:rPr>
              <a:t>m_left1</a:t>
            </a:r>
            <a:r>
              <a:rPr lang="en-US" sz="600" dirty="0">
                <a:solidFill>
                  <a:schemeClr val="bg1"/>
                </a:solidFill>
              </a:rPr>
              <a:t>, </a:t>
            </a:r>
            <a:r>
              <a:rPr lang="en-US" sz="600" dirty="0">
                <a:solidFill>
                  <a:srgbClr val="00B0F0"/>
                </a:solidFill>
              </a:rPr>
              <a:t>m_left2</a:t>
            </a:r>
            <a:r>
              <a:rPr lang="en-US" sz="600" dirty="0">
                <a:solidFill>
                  <a:schemeClr val="bg1"/>
                </a:solidFill>
              </a:rPr>
              <a:t>}</a:t>
            </a:r>
          </a:p>
          <a:p>
            <a:r>
              <a:rPr lang="en-US" sz="600" dirty="0">
                <a:solidFill>
                  <a:schemeClr val="bg1"/>
                </a:solidFill>
              </a:rPr>
              <a:t>     </a:t>
            </a:r>
            <a:r>
              <a:rPr lang="en-US" sz="600" dirty="0">
                <a:solidFill>
                  <a:srgbClr val="00B050"/>
                </a:solidFill>
              </a:rPr>
              <a:t>ConstantSpeedGroup</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r>
              <a:rPr lang="en-US" sz="600" dirty="0">
                <a:solidFill>
                  <a:srgbClr val="00B0F0"/>
                </a:solidFill>
              </a:rPr>
              <a:t>m_right1</a:t>
            </a:r>
            <a:r>
              <a:rPr lang="en-US" sz="600" dirty="0">
                <a:solidFill>
                  <a:schemeClr val="bg1"/>
                </a:solidFill>
              </a:rPr>
              <a:t>, </a:t>
            </a:r>
            <a:r>
              <a:rPr lang="en-US" sz="600" dirty="0">
                <a:solidFill>
                  <a:srgbClr val="00B0F0"/>
                </a:solidFill>
              </a:rPr>
              <a:t>m_right2</a:t>
            </a:r>
            <a:r>
              <a:rPr lang="en-US" sz="600" dirty="0">
                <a:solidFill>
                  <a:schemeClr val="bg1"/>
                </a:solidFill>
              </a:rPr>
              <a:t>}</a:t>
            </a:r>
          </a:p>
          <a:p>
            <a:r>
              <a:rPr lang="en-US" sz="600" dirty="0">
                <a:solidFill>
                  <a:schemeClr val="bg1"/>
                </a:solidFill>
              </a:rPr>
              <a:t>     </a:t>
            </a:r>
            <a:r>
              <a:rPr lang="en-US" sz="600" dirty="0">
                <a:solidFill>
                  <a:srgbClr val="00B050"/>
                </a:solidFill>
              </a:rPr>
              <a:t>RobotDrive</a:t>
            </a:r>
            <a:r>
              <a:rPr lang="en-US" sz="600" dirty="0">
                <a:solidFill>
                  <a:schemeClr val="bg1"/>
                </a:solidFill>
              </a:rPr>
              <a:t> </a:t>
            </a:r>
            <a:r>
              <a:rPr lang="en-US" sz="600" dirty="0" err="1">
                <a:solidFill>
                  <a:srgbClr val="00B0F0"/>
                </a:solidFill>
              </a:rPr>
              <a:t>m_drive</a:t>
            </a:r>
            <a:r>
              <a:rPr lang="en-US" sz="600" dirty="0">
                <a:solidFill>
                  <a:schemeClr val="bg1"/>
                </a:solidFill>
              </a:rPr>
              <a:t>{</a:t>
            </a:r>
            <a:r>
              <a:rPr lang="en-US" sz="600" dirty="0" err="1">
                <a:solidFill>
                  <a:srgbClr val="00B0F0"/>
                </a:solidFill>
              </a:rPr>
              <a:t>m_leftSideMotors</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00B0F0"/>
                </a:solidFill>
              </a:rPr>
              <a:t>m_left1</a:t>
            </a:r>
            <a:r>
              <a:rPr lang="en-US" sz="600" dirty="0">
                <a:solidFill>
                  <a:schemeClr val="bg1"/>
                </a:solidFill>
              </a:rPr>
              <a:t>{port_1},</a:t>
            </a:r>
          </a:p>
          <a:p>
            <a:r>
              <a:rPr lang="en-US" sz="600" dirty="0">
                <a:solidFill>
                  <a:schemeClr val="bg1"/>
                </a:solidFill>
              </a:rPr>
              <a:t>          </a:t>
            </a:r>
            <a:r>
              <a:rPr lang="en-US" sz="600" dirty="0">
                <a:solidFill>
                  <a:srgbClr val="00B0F0"/>
                </a:solidFill>
              </a:rPr>
              <a:t>m_left2</a:t>
            </a:r>
            <a:r>
              <a:rPr lang="en-US" sz="600" dirty="0">
                <a:solidFill>
                  <a:schemeClr val="bg1"/>
                </a:solidFill>
              </a:rPr>
              <a:t>{port_2},</a:t>
            </a:r>
          </a:p>
          <a:p>
            <a:r>
              <a:rPr lang="en-US" sz="600" dirty="0">
                <a:solidFill>
                  <a:schemeClr val="bg1"/>
                </a:solidFill>
              </a:rPr>
              <a:t>          </a:t>
            </a:r>
            <a:r>
              <a:rPr lang="en-US" sz="600" dirty="0">
                <a:solidFill>
                  <a:srgbClr val="00B0F0"/>
                </a:solidFill>
              </a:rPr>
              <a:t>m_right1</a:t>
            </a:r>
            <a:r>
              <a:rPr lang="en-US" sz="600" dirty="0">
                <a:solidFill>
                  <a:schemeClr val="bg1"/>
                </a:solidFill>
              </a:rPr>
              <a:t>{port_3},</a:t>
            </a:r>
          </a:p>
          <a:p>
            <a:r>
              <a:rPr lang="en-US" sz="600" dirty="0">
                <a:solidFill>
                  <a:schemeClr val="bg1"/>
                </a:solidFill>
              </a:rPr>
              <a:t>          </a:t>
            </a:r>
            <a:r>
              <a:rPr lang="en-US" sz="600" dirty="0">
                <a:solidFill>
                  <a:srgbClr val="00B0F0"/>
                </a:solidFill>
              </a:rPr>
              <a:t>m_right2</a:t>
            </a:r>
            <a:r>
              <a:rPr lang="en-US" sz="600" dirty="0">
                <a:solidFill>
                  <a:schemeClr val="bg1"/>
                </a:solidFill>
              </a:rPr>
              <a:t>{port_4}</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 {</a:t>
            </a:r>
            <a:r>
              <a:rPr lang="en-US" sz="600" dirty="0" err="1">
                <a:solidFill>
                  <a:srgbClr val="00B0F0"/>
                </a:solidFill>
              </a:rPr>
              <a:t>m_drive</a:t>
            </a:r>
            <a:r>
              <a:rPr lang="en-US" sz="600" dirty="0" err="1">
                <a:solidFill>
                  <a:schemeClr val="bg1"/>
                </a:solidFill>
              </a:rPr>
              <a:t>.</a:t>
            </a:r>
            <a:r>
              <a:rPr lang="en-US" sz="600" dirty="0" err="1">
                <a:solidFill>
                  <a:srgbClr val="FFFF00"/>
                </a:solidFill>
              </a:rPr>
              <a:t>ArcadeDrive</a:t>
            </a:r>
            <a:r>
              <a:rPr lang="en-US" sz="600" dirty="0">
                <a:solidFill>
                  <a:schemeClr val="bg1"/>
                </a:solidFill>
              </a:rPr>
              <a:t>(</a:t>
            </a:r>
            <a:r>
              <a:rPr lang="en-US" sz="600" dirty="0">
                <a:solidFill>
                  <a:srgbClr val="00B0F0"/>
                </a:solidFill>
              </a:rPr>
              <a:t>speed</a:t>
            </a:r>
            <a:r>
              <a:rPr lang="en-US" sz="600" dirty="0">
                <a:solidFill>
                  <a:schemeClr val="bg1"/>
                </a:solidFill>
              </a:rPr>
              <a:t>, 0)}</a:t>
            </a:r>
          </a:p>
        </p:txBody>
      </p:sp>
      <p:sp>
        <p:nvSpPr>
          <p:cNvPr id="12" name="Rounded Rectangle 11">
            <a:extLst>
              <a:ext uri="{FF2B5EF4-FFF2-40B4-BE49-F238E27FC236}">
                <a16:creationId xmlns:a16="http://schemas.microsoft.com/office/drawing/2014/main" id="{5DDAF426-218E-474D-B6A5-2ED34520E218}"/>
              </a:ext>
            </a:extLst>
          </p:cNvPr>
          <p:cNvSpPr/>
          <p:nvPr/>
        </p:nvSpPr>
        <p:spPr>
          <a:xfrm>
            <a:off x="282017" y="1052597"/>
            <a:ext cx="2990811" cy="121264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a:t>
            </a:r>
          </a:p>
          <a:p>
            <a:r>
              <a:rPr lang="en-US" sz="600" dirty="0">
                <a:solidFill>
                  <a:srgbClr val="0070C0"/>
                </a:solidFill>
              </a:rPr>
              <a:t>class</a:t>
            </a:r>
            <a:r>
              <a:rPr lang="en-US" sz="600" dirty="0">
                <a:solidFill>
                  <a:schemeClr val="bg1"/>
                </a:solidFill>
              </a:rPr>
              <a:t> </a:t>
            </a:r>
            <a:r>
              <a:rPr lang="en-US" sz="600" dirty="0">
                <a:solidFill>
                  <a:srgbClr val="00B050"/>
                </a:solidFill>
              </a:rPr>
              <a:t>Robot</a:t>
            </a:r>
            <a:r>
              <a:rPr lang="en-US" sz="600" dirty="0">
                <a:solidFill>
                  <a:schemeClr val="bg1"/>
                </a:solidFill>
              </a:rPr>
              <a:t> inherits from </a:t>
            </a:r>
            <a:r>
              <a:rPr lang="en-US" sz="600" dirty="0">
                <a:solidFill>
                  <a:srgbClr val="00B050"/>
                </a:solidFill>
              </a:rPr>
              <a:t>TimedRobot</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RobotPeriodic</a:t>
            </a:r>
            <a:r>
              <a:rPr lang="en-US" sz="600" dirty="0">
                <a:solidFill>
                  <a:schemeClr val="bg1"/>
                </a:solidFill>
              </a:rPr>
              <a:t>() </a:t>
            </a:r>
          </a:p>
          <a:p>
            <a:r>
              <a:rPr lang="en-US" sz="600" dirty="0">
                <a:solidFill>
                  <a:srgbClr val="0070C0"/>
                </a:solidFill>
              </a:rPr>
              <a:t>private:</a:t>
            </a:r>
          </a:p>
          <a:p>
            <a:r>
              <a:rPr lang="en-US" sz="600" dirty="0">
                <a:solidFill>
                  <a:schemeClr val="bg1"/>
                </a:solidFill>
              </a:rPr>
              <a:t>     </a:t>
            </a:r>
            <a:r>
              <a:rPr lang="en-US" sz="600" dirty="0">
                <a:solidFill>
                  <a:srgbClr val="00B050"/>
                </a:solidFill>
              </a:rPr>
              <a:t>RobotContainer</a:t>
            </a:r>
            <a:r>
              <a:rPr lang="en-US" sz="600" dirty="0">
                <a:solidFill>
                  <a:schemeClr val="bg1"/>
                </a:solidFill>
              </a:rPr>
              <a:t> </a:t>
            </a:r>
            <a:r>
              <a:rPr lang="en-US" sz="600" dirty="0" err="1">
                <a:solidFill>
                  <a:srgbClr val="00B0F0"/>
                </a:solidFill>
              </a:rPr>
              <a:t>m_container</a:t>
            </a:r>
            <a:endParaRPr lang="en-US" sz="600" dirty="0">
              <a:solidFill>
                <a:srgbClr val="00B0F0"/>
              </a:solidFill>
            </a:endParaRPr>
          </a:p>
          <a:p>
            <a:r>
              <a:rPr lang="en-US" sz="600" dirty="0">
                <a:solidFill>
                  <a:schemeClr val="bg1"/>
                </a:solidFill>
              </a:rPr>
              <a:t>}</a:t>
            </a:r>
          </a:p>
          <a:p>
            <a:endParaRPr lang="en-US" sz="600" dirty="0">
              <a:solidFill>
                <a:schemeClr val="bg1"/>
              </a:solidFill>
            </a:endParaRPr>
          </a:p>
          <a:p>
            <a:r>
              <a:rPr lang="en-US" sz="600" dirty="0">
                <a:solidFill>
                  <a:srgbClr val="FFFF00"/>
                </a:solidFill>
              </a:rPr>
              <a:t>RobotPeriodic</a:t>
            </a:r>
            <a:r>
              <a:rPr lang="en-US" sz="600" dirty="0">
                <a:solidFill>
                  <a:schemeClr val="bg1"/>
                </a:solidFill>
              </a:rPr>
              <a:t>(){</a:t>
            </a:r>
            <a:r>
              <a:rPr lang="en-US" sz="600" dirty="0" err="1">
                <a:solidFill>
                  <a:srgbClr val="FFFF00"/>
                </a:solidFill>
              </a:rPr>
              <a:t>CommandScheduler</a:t>
            </a:r>
            <a:r>
              <a:rPr lang="en-US" sz="600" dirty="0" err="1">
                <a:solidFill>
                  <a:schemeClr val="bg1"/>
                </a:solidFill>
              </a:rPr>
              <a:t>.</a:t>
            </a:r>
            <a:r>
              <a:rPr lang="en-US" sz="600" dirty="0" err="1">
                <a:solidFill>
                  <a:srgbClr val="FFFF00"/>
                </a:solidFill>
              </a:rPr>
              <a:t>Run</a:t>
            </a:r>
            <a:r>
              <a:rPr lang="en-US" sz="600" dirty="0">
                <a:solidFill>
                  <a:schemeClr val="bg1"/>
                </a:solidFill>
              </a:rPr>
              <a:t>()}</a:t>
            </a:r>
          </a:p>
          <a:p>
            <a:endParaRPr lang="en-US" sz="600" dirty="0">
              <a:solidFill>
                <a:schemeClr val="bg1"/>
              </a:solidFill>
            </a:endParaRPr>
          </a:p>
          <a:p>
            <a:r>
              <a:rPr lang="en-US" sz="600" dirty="0">
                <a:solidFill>
                  <a:srgbClr val="0070C0"/>
                </a:solidFill>
              </a:rPr>
              <a:t>Int</a:t>
            </a:r>
            <a:r>
              <a:rPr lang="en-US" sz="600" dirty="0">
                <a:solidFill>
                  <a:schemeClr val="bg1"/>
                </a:solidFill>
              </a:rPr>
              <a:t> </a:t>
            </a:r>
            <a:r>
              <a:rPr lang="en-US" sz="600" dirty="0">
                <a:solidFill>
                  <a:srgbClr val="FFFF00"/>
                </a:solidFill>
              </a:rPr>
              <a:t>main</a:t>
            </a:r>
            <a:r>
              <a:rPr lang="en-US" sz="600" dirty="0">
                <a:solidFill>
                  <a:schemeClr val="bg1"/>
                </a:solidFill>
              </a:rPr>
              <a:t>(){</a:t>
            </a:r>
            <a:r>
              <a:rPr lang="en-US" sz="600" dirty="0">
                <a:solidFill>
                  <a:srgbClr val="FFFF00"/>
                </a:solidFill>
              </a:rPr>
              <a:t>StartRobot</a:t>
            </a:r>
            <a:r>
              <a:rPr lang="en-US" sz="600" dirty="0">
                <a:solidFill>
                  <a:schemeClr val="bg1"/>
                </a:solidFill>
              </a:rPr>
              <a:t>&lt;</a:t>
            </a:r>
            <a:r>
              <a:rPr lang="en-US" sz="600" dirty="0">
                <a:solidFill>
                  <a:srgbClr val="00B050"/>
                </a:solidFill>
              </a:rPr>
              <a:t>Robot</a:t>
            </a:r>
            <a:r>
              <a:rPr lang="en-US" sz="600" dirty="0">
                <a:solidFill>
                  <a:schemeClr val="bg1"/>
                </a:solidFill>
              </a:rPr>
              <a:t>&gt;}</a:t>
            </a:r>
          </a:p>
          <a:p>
            <a:endParaRPr lang="en-US" sz="600" b="1" dirty="0">
              <a:solidFill>
                <a:schemeClr val="tx1"/>
              </a:solidFill>
            </a:endParaRPr>
          </a:p>
          <a:p>
            <a:endParaRPr lang="en-US" sz="600" b="1" dirty="0">
              <a:solidFill>
                <a:schemeClr val="tx1"/>
              </a:solidFill>
            </a:endParaRPr>
          </a:p>
        </p:txBody>
      </p:sp>
      <p:sp>
        <p:nvSpPr>
          <p:cNvPr id="14" name="Rounded Rectangle 13">
            <a:extLst>
              <a:ext uri="{FF2B5EF4-FFF2-40B4-BE49-F238E27FC236}">
                <a16:creationId xmlns:a16="http://schemas.microsoft.com/office/drawing/2014/main" id="{B331039A-ABAF-3C4B-9AE6-74BD1C3CB367}"/>
              </a:ext>
            </a:extLst>
          </p:cNvPr>
          <p:cNvSpPr/>
          <p:nvPr/>
        </p:nvSpPr>
        <p:spPr>
          <a:xfrm>
            <a:off x="5193520" y="3762945"/>
            <a:ext cx="3434431" cy="182322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Forward</a:t>
            </a:r>
          </a:p>
          <a:p>
            <a:r>
              <a:rPr lang="en-US" sz="600" dirty="0">
                <a:solidFill>
                  <a:srgbClr val="0070C0"/>
                </a:solidFill>
              </a:rPr>
              <a:t>class</a:t>
            </a:r>
            <a:r>
              <a:rPr lang="en-US" sz="600" dirty="0">
                <a:solidFill>
                  <a:schemeClr val="bg1"/>
                </a:solidFill>
              </a:rPr>
              <a:t> </a:t>
            </a:r>
            <a:r>
              <a:rPr lang="en-US" sz="600" dirty="0" err="1">
                <a:solidFill>
                  <a:srgbClr val="00B050"/>
                </a:solidFill>
              </a:rPr>
              <a:t>DriveForward</a:t>
            </a:r>
            <a:r>
              <a:rPr lang="en-US" sz="600" dirty="0">
                <a:solidFill>
                  <a:schemeClr val="bg1"/>
                </a:solidFill>
              </a:rPr>
              <a:t> inherits from </a:t>
            </a:r>
            <a:r>
              <a:rPr lang="en-US" sz="600" dirty="0" err="1">
                <a:solidFill>
                  <a:srgbClr val="00B050"/>
                </a:solidFill>
              </a:rPr>
              <a:t>CommandBase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FFFF00"/>
                </a:solidFill>
              </a:rPr>
              <a:t>Execute</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70C0"/>
                </a:solidFill>
              </a:rPr>
              <a:t>pointer to a DriveSubsystem object </a:t>
            </a:r>
            <a:r>
              <a:rPr lang="en-US" sz="600" dirty="0" err="1">
                <a:solidFill>
                  <a:srgbClr val="00B0F0"/>
                </a:solidFill>
              </a:rPr>
              <a:t>m_drive</a:t>
            </a:r>
            <a:endParaRPr lang="en-US" sz="600" dirty="0">
              <a:solidFill>
                <a:srgbClr val="00B0F0"/>
              </a:solidFill>
            </a:endParaRPr>
          </a:p>
          <a:p>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err="1">
                <a:solidFill>
                  <a:srgbClr val="00B0F0"/>
                </a:solidFill>
              </a:rPr>
              <a:t>m_speed</a:t>
            </a:r>
            <a:endParaRPr lang="en-US" sz="600" dirty="0">
              <a:solidFill>
                <a:srgbClr val="00B0F0"/>
              </a:solidFill>
            </a:endParaRPr>
          </a:p>
          <a:p>
            <a:r>
              <a:rPr lang="en-US" sz="600" dirty="0">
                <a:solidFill>
                  <a:schemeClr val="bg1"/>
                </a:solidFill>
              </a:rPr>
              <a:t>}</a:t>
            </a:r>
          </a:p>
          <a:p>
            <a:endParaRPr lang="en-US" sz="600" dirty="0">
              <a:solidFill>
                <a:schemeClr val="bg1"/>
              </a:solidFill>
            </a:endParaRPr>
          </a:p>
          <a:p>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00B0F0"/>
                </a:solidFill>
              </a:rPr>
              <a:t>m_drive</a:t>
            </a:r>
            <a:r>
              <a:rPr lang="en-US" sz="600" dirty="0">
                <a:solidFill>
                  <a:schemeClr val="bg1"/>
                </a:solidFill>
              </a:rPr>
              <a:t>{</a:t>
            </a:r>
            <a:r>
              <a:rPr lang="en-US" sz="600" dirty="0">
                <a:solidFill>
                  <a:srgbClr val="00B0F0"/>
                </a:solidFill>
              </a:rPr>
              <a:t>subsystem</a:t>
            </a:r>
            <a:r>
              <a:rPr lang="en-US" sz="600" dirty="0">
                <a:solidFill>
                  <a:schemeClr val="bg1"/>
                </a:solidFill>
              </a:rPr>
              <a:t>},</a:t>
            </a:r>
          </a:p>
          <a:p>
            <a:r>
              <a:rPr lang="en-US" sz="600" dirty="0">
                <a:solidFill>
                  <a:schemeClr val="bg1"/>
                </a:solidFill>
              </a:rPr>
              <a:t>          </a:t>
            </a:r>
            <a:r>
              <a:rPr lang="en-US" sz="600" dirty="0" err="1">
                <a:solidFill>
                  <a:srgbClr val="00B0F0"/>
                </a:solidFill>
              </a:rPr>
              <a:t>m_speed</a:t>
            </a:r>
            <a:r>
              <a:rPr lang="en-US" sz="600" dirty="0">
                <a:solidFill>
                  <a:schemeClr val="bg1"/>
                </a:solidFill>
              </a:rPr>
              <a:t>{</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err="1">
                <a:solidFill>
                  <a:srgbClr val="FFFF00"/>
                </a:solidFill>
              </a:rPr>
              <a:t>AddRequirements</a:t>
            </a:r>
            <a:r>
              <a:rPr lang="en-US" sz="600" dirty="0">
                <a:solidFill>
                  <a:schemeClr val="bg1"/>
                </a:solidFill>
              </a:rPr>
              <a:t>(</a:t>
            </a:r>
            <a:r>
              <a:rPr lang="en-US" sz="600" dirty="0">
                <a:solidFill>
                  <a:srgbClr val="00B0F0"/>
                </a:solidFill>
              </a:rPr>
              <a:t>subsystem</a:t>
            </a:r>
            <a:r>
              <a:rPr lang="en-US" sz="600" dirty="0">
                <a:solidFill>
                  <a:schemeClr val="bg1"/>
                </a:solidFill>
              </a:rPr>
              <a:t>)}</a:t>
            </a:r>
          </a:p>
          <a:p>
            <a:endParaRPr lang="en-US" sz="600" dirty="0">
              <a:solidFill>
                <a:schemeClr val="bg1"/>
              </a:solidFill>
            </a:endParaRPr>
          </a:p>
          <a:p>
            <a:r>
              <a:rPr lang="en-US" sz="600" dirty="0">
                <a:solidFill>
                  <a:srgbClr val="FFFF00"/>
                </a:solidFill>
              </a:rPr>
              <a:t>Execute</a:t>
            </a:r>
            <a:r>
              <a:rPr lang="en-US" sz="600" dirty="0">
                <a:solidFill>
                  <a:schemeClr val="bg1"/>
                </a:solidFill>
              </a:rPr>
              <a:t>(){</a:t>
            </a:r>
            <a:r>
              <a:rPr lang="en-US" sz="600" dirty="0">
                <a:solidFill>
                  <a:srgbClr val="00B0F0"/>
                </a:solidFill>
              </a:rPr>
              <a:t>m_drive</a:t>
            </a:r>
            <a:r>
              <a:rPr lang="en-US" sz="600" dirty="0">
                <a:solidFill>
                  <a:schemeClr val="bg1"/>
                </a:solidFill>
              </a:rPr>
              <a:t>-&gt;</a:t>
            </a:r>
            <a:r>
              <a:rPr lang="en-US" sz="600" dirty="0">
                <a:solidFill>
                  <a:srgbClr val="FFFF00"/>
                </a:solidFill>
              </a:rPr>
              <a:t> DriveStraight</a:t>
            </a:r>
            <a:r>
              <a:rPr lang="en-US" sz="600" dirty="0">
                <a:solidFill>
                  <a:schemeClr val="bg1"/>
                </a:solidFill>
              </a:rPr>
              <a:t>(</a:t>
            </a:r>
            <a:r>
              <a:rPr lang="en-US" sz="600" dirty="0">
                <a:solidFill>
                  <a:srgbClr val="00B0F0"/>
                </a:solidFill>
              </a:rPr>
              <a:t>m_speed</a:t>
            </a:r>
            <a:r>
              <a:rPr lang="en-US" sz="600" dirty="0">
                <a:solidFill>
                  <a:schemeClr val="bg1"/>
                </a:solidFill>
              </a:rPr>
              <a:t>)}</a:t>
            </a:r>
          </a:p>
        </p:txBody>
      </p:sp>
      <p:sp>
        <p:nvSpPr>
          <p:cNvPr id="8" name="Rounded Rectangular Callout 7">
            <a:extLst>
              <a:ext uri="{FF2B5EF4-FFF2-40B4-BE49-F238E27FC236}">
                <a16:creationId xmlns:a16="http://schemas.microsoft.com/office/drawing/2014/main" id="{7A8CF6D0-FE43-3746-8552-E37891C76E96}"/>
              </a:ext>
            </a:extLst>
          </p:cNvPr>
          <p:cNvSpPr/>
          <p:nvPr/>
        </p:nvSpPr>
        <p:spPr>
          <a:xfrm>
            <a:off x="3735419" y="2866276"/>
            <a:ext cx="995510" cy="551922"/>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Command Scheduler</a:t>
            </a:r>
          </a:p>
        </p:txBody>
      </p:sp>
      <p:sp>
        <p:nvSpPr>
          <p:cNvPr id="9" name="Content Placeholder 2">
            <a:extLst>
              <a:ext uri="{FF2B5EF4-FFF2-40B4-BE49-F238E27FC236}">
                <a16:creationId xmlns:a16="http://schemas.microsoft.com/office/drawing/2014/main" id="{A3BA67C4-AE5C-6641-8D4C-80FE5451A570}"/>
              </a:ext>
            </a:extLst>
          </p:cNvPr>
          <p:cNvSpPr txBox="1">
            <a:spLocks/>
          </p:cNvSpPr>
          <p:nvPr/>
        </p:nvSpPr>
        <p:spPr>
          <a:xfrm>
            <a:off x="7010066" y="5082379"/>
            <a:ext cx="2022460" cy="672427"/>
          </a:xfrm>
          <a:prstGeom prst="borderCallout1">
            <a:avLst>
              <a:gd name="adj1" fmla="val 14666"/>
              <a:gd name="adj2" fmla="val 60"/>
              <a:gd name="adj3" fmla="val 8354"/>
              <a:gd name="adj4" fmla="val -2588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(4)  The </a:t>
            </a:r>
            <a:r>
              <a:rPr lang="en-US" sz="600" b="1" dirty="0" err="1">
                <a:solidFill>
                  <a:schemeClr val="tx1"/>
                </a:solidFill>
              </a:rPr>
              <a:t>AddRequirments</a:t>
            </a:r>
            <a:r>
              <a:rPr lang="en-US" sz="600" dirty="0">
                <a:solidFill>
                  <a:schemeClr val="tx1"/>
                </a:solidFill>
              </a:rPr>
              <a:t> member function in the </a:t>
            </a:r>
            <a:r>
              <a:rPr lang="en-US" sz="600" b="1" dirty="0" err="1">
                <a:solidFill>
                  <a:schemeClr val="tx1"/>
                </a:solidFill>
              </a:rPr>
              <a:t>DriveForward</a:t>
            </a:r>
            <a:r>
              <a:rPr lang="en-US" sz="600" dirty="0">
                <a:solidFill>
                  <a:schemeClr val="tx1"/>
                </a:solidFill>
              </a:rPr>
              <a:t> command object constructor told the Command Scheduler that each </a:t>
            </a:r>
            <a:r>
              <a:rPr lang="en-US" sz="600" b="1" dirty="0" err="1">
                <a:solidFill>
                  <a:schemeClr val="tx1"/>
                </a:solidFill>
              </a:rPr>
              <a:t>DriveForward</a:t>
            </a:r>
            <a:r>
              <a:rPr lang="en-US" sz="600" dirty="0">
                <a:solidFill>
                  <a:schemeClr val="tx1"/>
                </a:solidFill>
              </a:rPr>
              <a:t> object constructed (there are two in Robot Container) requires the </a:t>
            </a:r>
            <a:r>
              <a:rPr lang="en-US" sz="600" b="1" dirty="0">
                <a:solidFill>
                  <a:schemeClr val="tx1"/>
                </a:solidFill>
              </a:rPr>
              <a:t>DriveSubsystem</a:t>
            </a:r>
            <a:r>
              <a:rPr lang="en-US" sz="600" dirty="0">
                <a:solidFill>
                  <a:schemeClr val="tx1"/>
                </a:solidFill>
              </a:rPr>
              <a:t> object (</a:t>
            </a:r>
            <a:r>
              <a:rPr lang="en-US" sz="600" b="1" dirty="0">
                <a:solidFill>
                  <a:schemeClr val="tx1"/>
                </a:solidFill>
              </a:rPr>
              <a:t>m_drive</a:t>
            </a:r>
            <a:r>
              <a:rPr lang="en-US" sz="600" dirty="0">
                <a:solidFill>
                  <a:schemeClr val="tx1"/>
                </a:solidFill>
              </a:rPr>
              <a:t>), so only one of those commands at a time can run.</a:t>
            </a:r>
          </a:p>
        </p:txBody>
      </p:sp>
      <p:sp>
        <p:nvSpPr>
          <p:cNvPr id="11" name="Content Placeholder 2">
            <a:extLst>
              <a:ext uri="{FF2B5EF4-FFF2-40B4-BE49-F238E27FC236}">
                <a16:creationId xmlns:a16="http://schemas.microsoft.com/office/drawing/2014/main" id="{44691FD5-0AF4-DF4C-BDC9-1CE273963D87}"/>
              </a:ext>
            </a:extLst>
          </p:cNvPr>
          <p:cNvSpPr txBox="1">
            <a:spLocks/>
          </p:cNvSpPr>
          <p:nvPr/>
        </p:nvSpPr>
        <p:spPr>
          <a:xfrm>
            <a:off x="2152245" y="3953335"/>
            <a:ext cx="2022460" cy="363333"/>
          </a:xfrm>
          <a:prstGeom prst="borderCallout1">
            <a:avLst>
              <a:gd name="adj1" fmla="val 52552"/>
              <a:gd name="adj2" fmla="val 285"/>
              <a:gd name="adj3" fmla="val 113877"/>
              <a:gd name="adj4" fmla="val -3406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(1)  The instantiation of a </a:t>
            </a:r>
            <a:r>
              <a:rPr lang="en-US" sz="600" b="1" dirty="0">
                <a:solidFill>
                  <a:schemeClr val="tx1"/>
                </a:solidFill>
              </a:rPr>
              <a:t>RobotContainer</a:t>
            </a:r>
            <a:r>
              <a:rPr lang="en-US" sz="600" dirty="0">
                <a:solidFill>
                  <a:schemeClr val="tx1"/>
                </a:solidFill>
              </a:rPr>
              <a:t> object instantiated an </a:t>
            </a:r>
            <a:r>
              <a:rPr lang="en-US" sz="600" b="1" dirty="0">
                <a:solidFill>
                  <a:schemeClr val="tx1"/>
                </a:solidFill>
              </a:rPr>
              <a:t>XboxController</a:t>
            </a:r>
            <a:r>
              <a:rPr lang="en-US" sz="600" dirty="0">
                <a:solidFill>
                  <a:schemeClr val="tx1"/>
                </a:solidFill>
              </a:rPr>
              <a:t> object when the robot started.</a:t>
            </a:r>
          </a:p>
        </p:txBody>
      </p:sp>
      <p:sp>
        <p:nvSpPr>
          <p:cNvPr id="18" name="Content Placeholder 2">
            <a:extLst>
              <a:ext uri="{FF2B5EF4-FFF2-40B4-BE49-F238E27FC236}">
                <a16:creationId xmlns:a16="http://schemas.microsoft.com/office/drawing/2014/main" id="{58BDED09-4AEC-6043-80F3-0601BFBCDF6D}"/>
              </a:ext>
            </a:extLst>
          </p:cNvPr>
          <p:cNvSpPr txBox="1">
            <a:spLocks/>
          </p:cNvSpPr>
          <p:nvPr/>
        </p:nvSpPr>
        <p:spPr>
          <a:xfrm>
            <a:off x="3035331" y="4972565"/>
            <a:ext cx="1896874" cy="373257"/>
          </a:xfrm>
          <a:prstGeom prst="borderCallout1">
            <a:avLst>
              <a:gd name="adj1" fmla="val 52552"/>
              <a:gd name="adj2" fmla="val 285"/>
              <a:gd name="adj3" fmla="val 89906"/>
              <a:gd name="adj4" fmla="val -80960"/>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(2)  A </a:t>
            </a:r>
            <a:r>
              <a:rPr lang="en-US" sz="600" b="1" dirty="0">
                <a:solidFill>
                  <a:schemeClr val="tx1"/>
                </a:solidFill>
              </a:rPr>
              <a:t>JoystickButton</a:t>
            </a:r>
            <a:r>
              <a:rPr lang="en-US" sz="600" dirty="0">
                <a:solidFill>
                  <a:schemeClr val="tx1"/>
                </a:solidFill>
              </a:rPr>
              <a:t> object was instantiated with reference to the </a:t>
            </a:r>
            <a:r>
              <a:rPr lang="en-US" sz="600" b="1" dirty="0">
                <a:solidFill>
                  <a:schemeClr val="tx1"/>
                </a:solidFill>
              </a:rPr>
              <a:t>XboxController</a:t>
            </a:r>
            <a:r>
              <a:rPr lang="en-US" sz="600" dirty="0">
                <a:solidFill>
                  <a:schemeClr val="tx1"/>
                </a:solidFill>
              </a:rPr>
              <a:t> object and button_1.</a:t>
            </a:r>
          </a:p>
        </p:txBody>
      </p:sp>
      <p:sp>
        <p:nvSpPr>
          <p:cNvPr id="19" name="Content Placeholder 2">
            <a:extLst>
              <a:ext uri="{FF2B5EF4-FFF2-40B4-BE49-F238E27FC236}">
                <a16:creationId xmlns:a16="http://schemas.microsoft.com/office/drawing/2014/main" id="{3C4A20CB-E6DF-4143-A233-6CA05E70CE82}"/>
              </a:ext>
            </a:extLst>
          </p:cNvPr>
          <p:cNvSpPr txBox="1">
            <a:spLocks/>
          </p:cNvSpPr>
          <p:nvPr/>
        </p:nvSpPr>
        <p:spPr>
          <a:xfrm>
            <a:off x="791139" y="2663413"/>
            <a:ext cx="2526815" cy="826152"/>
          </a:xfrm>
          <a:prstGeom prst="borderCallout1">
            <a:avLst>
              <a:gd name="adj1" fmla="val 54144"/>
              <a:gd name="adj2" fmla="val 100099"/>
              <a:gd name="adj3" fmla="val 40258"/>
              <a:gd name="adj4" fmla="val 11620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(5)  The Command Scheduler checks for any changes in button status every 20 </a:t>
            </a:r>
            <a:r>
              <a:rPr lang="en-US" sz="600" dirty="0" err="1">
                <a:solidFill>
                  <a:schemeClr val="tx1"/>
                </a:solidFill>
              </a:rPr>
              <a:t>ms.</a:t>
            </a:r>
            <a:r>
              <a:rPr lang="en-US" sz="600" dirty="0">
                <a:solidFill>
                  <a:schemeClr val="tx1"/>
                </a:solidFill>
              </a:rPr>
              <a:t> It sees that </a:t>
            </a:r>
            <a:r>
              <a:rPr lang="en-US" sz="600" u="sng" dirty="0">
                <a:solidFill>
                  <a:schemeClr val="tx1"/>
                </a:solidFill>
              </a:rPr>
              <a:t>the joystick button is now depressed</a:t>
            </a:r>
            <a:r>
              <a:rPr lang="en-US" sz="600" dirty="0">
                <a:solidFill>
                  <a:schemeClr val="tx1"/>
                </a:solidFill>
              </a:rPr>
              <a:t>.  The bound command requires the </a:t>
            </a:r>
            <a:r>
              <a:rPr lang="en-US" sz="600" b="1" dirty="0" err="1">
                <a:solidFill>
                  <a:schemeClr val="tx1"/>
                </a:solidFill>
              </a:rPr>
              <a:t>DriveSybsystem</a:t>
            </a:r>
            <a:r>
              <a:rPr lang="en-US" sz="600" dirty="0">
                <a:solidFill>
                  <a:schemeClr val="tx1"/>
                </a:solidFill>
              </a:rPr>
              <a:t> object </a:t>
            </a:r>
            <a:r>
              <a:rPr lang="en-US" sz="600" b="1" dirty="0">
                <a:solidFill>
                  <a:schemeClr val="tx1"/>
                </a:solidFill>
              </a:rPr>
              <a:t>RobotContainer::</a:t>
            </a:r>
            <a:r>
              <a:rPr lang="en-US" sz="600" b="1" dirty="0" err="1">
                <a:solidFill>
                  <a:schemeClr val="tx1"/>
                </a:solidFill>
              </a:rPr>
              <a:t>m_drive</a:t>
            </a:r>
            <a:r>
              <a:rPr lang="en-US" sz="600" dirty="0">
                <a:solidFill>
                  <a:schemeClr val="tx1"/>
                </a:solidFill>
              </a:rPr>
              <a:t> so the default command that also requires that subsystem object is canceled and the </a:t>
            </a:r>
            <a:r>
              <a:rPr lang="en-US" sz="600" b="1" dirty="0">
                <a:solidFill>
                  <a:schemeClr val="tx1"/>
                </a:solidFill>
              </a:rPr>
              <a:t>Execute() </a:t>
            </a:r>
            <a:r>
              <a:rPr lang="en-US" sz="600" dirty="0">
                <a:solidFill>
                  <a:schemeClr val="tx1"/>
                </a:solidFill>
              </a:rPr>
              <a:t>member function of the command object bound with the </a:t>
            </a:r>
            <a:r>
              <a:rPr lang="en-US" sz="600" b="1" dirty="0" err="1">
                <a:solidFill>
                  <a:schemeClr val="tx1"/>
                </a:solidFill>
              </a:rPr>
              <a:t>WhileHeld</a:t>
            </a:r>
            <a:r>
              <a:rPr lang="en-US" sz="600" b="1" dirty="0">
                <a:solidFill>
                  <a:schemeClr val="tx1"/>
                </a:solidFill>
              </a:rPr>
              <a:t>() </a:t>
            </a:r>
            <a:r>
              <a:rPr lang="en-US" sz="600" dirty="0">
                <a:solidFill>
                  <a:schemeClr val="tx1"/>
                </a:solidFill>
              </a:rPr>
              <a:t>command is executed every 20 </a:t>
            </a:r>
            <a:r>
              <a:rPr lang="en-US" sz="600" dirty="0" err="1">
                <a:solidFill>
                  <a:schemeClr val="tx1"/>
                </a:solidFill>
              </a:rPr>
              <a:t>ms</a:t>
            </a:r>
            <a:r>
              <a:rPr lang="en-US" sz="600" dirty="0">
                <a:solidFill>
                  <a:schemeClr val="tx1"/>
                </a:solidFill>
              </a:rPr>
              <a:t> as long as the button is down.</a:t>
            </a:r>
          </a:p>
        </p:txBody>
      </p:sp>
      <p:sp>
        <p:nvSpPr>
          <p:cNvPr id="17" name="Content Placeholder 2">
            <a:extLst>
              <a:ext uri="{FF2B5EF4-FFF2-40B4-BE49-F238E27FC236}">
                <a16:creationId xmlns:a16="http://schemas.microsoft.com/office/drawing/2014/main" id="{BFB10B00-F355-7941-BFD6-4888EA49A619}"/>
              </a:ext>
            </a:extLst>
          </p:cNvPr>
          <p:cNvSpPr txBox="1">
            <a:spLocks/>
          </p:cNvSpPr>
          <p:nvPr/>
        </p:nvSpPr>
        <p:spPr>
          <a:xfrm>
            <a:off x="1958197" y="5916574"/>
            <a:ext cx="2154267" cy="774856"/>
          </a:xfrm>
          <a:prstGeom prst="borderCallout1">
            <a:avLst>
              <a:gd name="adj1" fmla="val 52552"/>
              <a:gd name="adj2" fmla="val 285"/>
              <a:gd name="adj3" fmla="val -55427"/>
              <a:gd name="adj4" fmla="val -5390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(3)  The </a:t>
            </a:r>
            <a:r>
              <a:rPr lang="en-US" sz="600" b="1" dirty="0">
                <a:solidFill>
                  <a:schemeClr val="tx1"/>
                </a:solidFill>
              </a:rPr>
              <a:t>JoystickButton</a:t>
            </a:r>
            <a:r>
              <a:rPr lang="en-US" sz="600" dirty="0">
                <a:solidFill>
                  <a:schemeClr val="tx1"/>
                </a:solidFill>
              </a:rPr>
              <a:t> object </a:t>
            </a:r>
          </a:p>
          <a:p>
            <a:pPr marL="0" indent="0" algn="ctr">
              <a:spcBef>
                <a:spcPts val="0"/>
              </a:spcBef>
              <a:buFont typeface="Arial" panose="020B0604020202020204" pitchFamily="34" charset="0"/>
              <a:buNone/>
            </a:pPr>
            <a:r>
              <a:rPr lang="en-US" sz="600" dirty="0">
                <a:solidFill>
                  <a:schemeClr val="tx1"/>
                </a:solidFill>
              </a:rPr>
              <a:t>member function </a:t>
            </a:r>
            <a:r>
              <a:rPr lang="en-US" sz="600" b="1" dirty="0" err="1">
                <a:solidFill>
                  <a:schemeClr val="tx1"/>
                </a:solidFill>
              </a:rPr>
              <a:t>WhileHeld</a:t>
            </a:r>
            <a:r>
              <a:rPr lang="en-US" sz="600" b="1" dirty="0">
                <a:solidFill>
                  <a:schemeClr val="tx1"/>
                </a:solidFill>
              </a:rPr>
              <a:t>() </a:t>
            </a:r>
            <a:r>
              <a:rPr lang="en-US" sz="600" dirty="0">
                <a:solidFill>
                  <a:schemeClr val="tx1"/>
                </a:solidFill>
              </a:rPr>
              <a:t>told the command scheduler to execute the command in the argument continuously any time the button is held down.  The command is a </a:t>
            </a:r>
            <a:r>
              <a:rPr lang="en-US" sz="600" b="1" dirty="0" err="1">
                <a:solidFill>
                  <a:schemeClr val="tx1"/>
                </a:solidFill>
              </a:rPr>
              <a:t>DriveForward</a:t>
            </a:r>
            <a:r>
              <a:rPr lang="en-US" sz="600" dirty="0">
                <a:solidFill>
                  <a:schemeClr val="tx1"/>
                </a:solidFill>
              </a:rPr>
              <a:t> command object constructed with a reference to the </a:t>
            </a:r>
            <a:r>
              <a:rPr lang="en-US" sz="600" b="1" dirty="0">
                <a:solidFill>
                  <a:schemeClr val="tx1"/>
                </a:solidFill>
              </a:rPr>
              <a:t>DriveSubsystem</a:t>
            </a:r>
            <a:r>
              <a:rPr lang="en-US" sz="600" dirty="0">
                <a:solidFill>
                  <a:schemeClr val="tx1"/>
                </a:solidFill>
              </a:rPr>
              <a:t> object and a speed of 50%.</a:t>
            </a:r>
          </a:p>
        </p:txBody>
      </p:sp>
      <p:sp>
        <p:nvSpPr>
          <p:cNvPr id="20" name="Content Placeholder 2">
            <a:extLst>
              <a:ext uri="{FF2B5EF4-FFF2-40B4-BE49-F238E27FC236}">
                <a16:creationId xmlns:a16="http://schemas.microsoft.com/office/drawing/2014/main" id="{9568540B-65ED-5E4A-91D3-EEA275F8CD60}"/>
              </a:ext>
            </a:extLst>
          </p:cNvPr>
          <p:cNvSpPr txBox="1">
            <a:spLocks/>
          </p:cNvSpPr>
          <p:nvPr/>
        </p:nvSpPr>
        <p:spPr>
          <a:xfrm>
            <a:off x="4831155" y="6094178"/>
            <a:ext cx="2365469" cy="663737"/>
          </a:xfrm>
          <a:prstGeom prst="borderCallout1">
            <a:avLst>
              <a:gd name="adj1" fmla="val 683"/>
              <a:gd name="adj2" fmla="val 45865"/>
              <a:gd name="adj3" fmla="val -106148"/>
              <a:gd name="adj4" fmla="val 3306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(6)  The </a:t>
            </a:r>
            <a:r>
              <a:rPr lang="en-US" sz="600" b="1" dirty="0" err="1">
                <a:solidFill>
                  <a:schemeClr val="tx1"/>
                </a:solidFill>
              </a:rPr>
              <a:t>DriveForward</a:t>
            </a:r>
            <a:r>
              <a:rPr lang="en-US" sz="600" dirty="0">
                <a:solidFill>
                  <a:schemeClr val="tx1"/>
                </a:solidFill>
              </a:rPr>
              <a:t> command bound to the button was constructed with a speed of 0.5 so that is what is sent to the </a:t>
            </a:r>
            <a:r>
              <a:rPr lang="en-US" sz="600" b="1" dirty="0">
                <a:solidFill>
                  <a:schemeClr val="tx1"/>
                </a:solidFill>
              </a:rPr>
              <a:t>DriveSubsystem</a:t>
            </a:r>
            <a:r>
              <a:rPr lang="en-US" sz="600" dirty="0">
                <a:solidFill>
                  <a:schemeClr val="tx1"/>
                </a:solidFill>
              </a:rPr>
              <a:t> object’s </a:t>
            </a:r>
            <a:r>
              <a:rPr lang="en-US" sz="600" b="1" dirty="0">
                <a:solidFill>
                  <a:schemeClr val="tx1"/>
                </a:solidFill>
              </a:rPr>
              <a:t>DriveStraight() </a:t>
            </a:r>
            <a:r>
              <a:rPr lang="en-US" sz="600" dirty="0">
                <a:solidFill>
                  <a:schemeClr val="tx1"/>
                </a:solidFill>
              </a:rPr>
              <a:t>member function.</a:t>
            </a:r>
          </a:p>
        </p:txBody>
      </p:sp>
      <p:sp>
        <p:nvSpPr>
          <p:cNvPr id="22" name="Content Placeholder 2">
            <a:extLst>
              <a:ext uri="{FF2B5EF4-FFF2-40B4-BE49-F238E27FC236}">
                <a16:creationId xmlns:a16="http://schemas.microsoft.com/office/drawing/2014/main" id="{433F917B-0E98-E64F-BDCC-6E5F260265DD}"/>
              </a:ext>
            </a:extLst>
          </p:cNvPr>
          <p:cNvSpPr txBox="1">
            <a:spLocks/>
          </p:cNvSpPr>
          <p:nvPr/>
        </p:nvSpPr>
        <p:spPr>
          <a:xfrm>
            <a:off x="5565859" y="2998411"/>
            <a:ext cx="2365469" cy="663737"/>
          </a:xfrm>
          <a:prstGeom prst="borderCallout1">
            <a:avLst>
              <a:gd name="adj1" fmla="val 683"/>
              <a:gd name="adj2" fmla="val 45865"/>
              <a:gd name="adj3" fmla="val -71193"/>
              <a:gd name="adj4" fmla="val 13060"/>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(7)  The </a:t>
            </a:r>
            <a:r>
              <a:rPr lang="en-US" sz="600" b="1" dirty="0">
                <a:solidFill>
                  <a:schemeClr val="tx1"/>
                </a:solidFill>
              </a:rPr>
              <a:t>DriveStraight</a:t>
            </a:r>
            <a:r>
              <a:rPr lang="en-US" sz="600" dirty="0">
                <a:solidFill>
                  <a:schemeClr val="tx1"/>
                </a:solidFill>
              </a:rPr>
              <a:t> member function of the </a:t>
            </a:r>
            <a:r>
              <a:rPr lang="en-US" sz="600" b="1" dirty="0" err="1">
                <a:solidFill>
                  <a:schemeClr val="tx1"/>
                </a:solidFill>
              </a:rPr>
              <a:t>DriveSybsystem</a:t>
            </a:r>
            <a:r>
              <a:rPr lang="en-US" sz="600" dirty="0">
                <a:solidFill>
                  <a:schemeClr val="tx1"/>
                </a:solidFill>
              </a:rPr>
              <a:t> object passes the 0.5 speed setpoint to the </a:t>
            </a:r>
            <a:r>
              <a:rPr lang="en-US" sz="600" b="1" dirty="0" err="1">
                <a:solidFill>
                  <a:schemeClr val="tx1"/>
                </a:solidFill>
              </a:rPr>
              <a:t>ArcadeDrive</a:t>
            </a:r>
            <a:r>
              <a:rPr lang="en-US" sz="600" dirty="0">
                <a:solidFill>
                  <a:schemeClr val="tx1"/>
                </a:solidFill>
              </a:rPr>
              <a:t> member function of the </a:t>
            </a:r>
            <a:r>
              <a:rPr lang="en-US" sz="600" b="1" dirty="0">
                <a:solidFill>
                  <a:schemeClr val="tx1"/>
                </a:solidFill>
              </a:rPr>
              <a:t>RobotDrive</a:t>
            </a:r>
            <a:r>
              <a:rPr lang="en-US" sz="600" dirty="0">
                <a:solidFill>
                  <a:schemeClr val="tx1"/>
                </a:solidFill>
              </a:rPr>
              <a:t> object (</a:t>
            </a:r>
            <a:r>
              <a:rPr lang="en-US" sz="600" b="1" dirty="0">
                <a:solidFill>
                  <a:schemeClr val="tx1"/>
                </a:solidFill>
              </a:rPr>
              <a:t>DriveSubsystem::m_drive </a:t>
            </a:r>
            <a:r>
              <a:rPr lang="en-US" sz="600" dirty="0">
                <a:solidFill>
                  <a:schemeClr val="tx1"/>
                </a:solidFill>
              </a:rPr>
              <a:t>which is a </a:t>
            </a:r>
            <a:r>
              <a:rPr lang="en-US" sz="600" b="1" dirty="0">
                <a:solidFill>
                  <a:schemeClr val="tx1"/>
                </a:solidFill>
              </a:rPr>
              <a:t>RobotDrive</a:t>
            </a:r>
            <a:r>
              <a:rPr lang="en-US" sz="600" dirty="0">
                <a:solidFill>
                  <a:schemeClr val="tx1"/>
                </a:solidFill>
              </a:rPr>
              <a:t> class object). The robot is now driving forward at 50% speed.</a:t>
            </a:r>
          </a:p>
        </p:txBody>
      </p:sp>
      <p:sp>
        <p:nvSpPr>
          <p:cNvPr id="23" name="Content Placeholder 2">
            <a:extLst>
              <a:ext uri="{FF2B5EF4-FFF2-40B4-BE49-F238E27FC236}">
                <a16:creationId xmlns:a16="http://schemas.microsoft.com/office/drawing/2014/main" id="{CF96350C-1B69-8944-9E4A-3439C1A99609}"/>
              </a:ext>
            </a:extLst>
          </p:cNvPr>
          <p:cNvSpPr txBox="1">
            <a:spLocks/>
          </p:cNvSpPr>
          <p:nvPr/>
        </p:nvSpPr>
        <p:spPr>
          <a:xfrm>
            <a:off x="2873689" y="1286865"/>
            <a:ext cx="2365469" cy="663737"/>
          </a:xfrm>
          <a:prstGeom prst="borderCallout1">
            <a:avLst>
              <a:gd name="adj1" fmla="val 101437"/>
              <a:gd name="adj2" fmla="val 54135"/>
              <a:gd name="adj3" fmla="val 236706"/>
              <a:gd name="adj4" fmla="val 6117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(8)  When Command Scheduler sees the button has been released, the command bound to the button is canceled and since no other command that requires the DriveSubsystem object want to run, the default command is scheduled once again.  The robot begins driving forward at full speed again.</a:t>
            </a:r>
          </a:p>
        </p:txBody>
      </p:sp>
      <p:sp>
        <p:nvSpPr>
          <p:cNvPr id="24" name="Title 1">
            <a:extLst>
              <a:ext uri="{FF2B5EF4-FFF2-40B4-BE49-F238E27FC236}">
                <a16:creationId xmlns:a16="http://schemas.microsoft.com/office/drawing/2014/main" id="{D177B13F-786C-904A-8602-037FE2B20DAA}"/>
              </a:ext>
            </a:extLst>
          </p:cNvPr>
          <p:cNvSpPr>
            <a:spLocks noGrp="1"/>
          </p:cNvSpPr>
          <p:nvPr>
            <p:ph type="title"/>
          </p:nvPr>
        </p:nvSpPr>
        <p:spPr>
          <a:xfrm>
            <a:off x="339393" y="143173"/>
            <a:ext cx="3964202" cy="622003"/>
          </a:xfrm>
        </p:spPr>
        <p:txBody>
          <a:bodyPr/>
          <a:lstStyle/>
          <a:p>
            <a:r>
              <a:rPr lang="en-US" dirty="0"/>
              <a:t>Object Oriented</a:t>
            </a:r>
          </a:p>
        </p:txBody>
      </p:sp>
    </p:spTree>
    <p:extLst>
      <p:ext uri="{BB962C8B-B14F-4D97-AF65-F5344CB8AC3E}">
        <p14:creationId xmlns:p14="http://schemas.microsoft.com/office/powerpoint/2010/main" val="1476311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640B-7E83-AD41-9E30-4DB40073331F}"/>
              </a:ext>
            </a:extLst>
          </p:cNvPr>
          <p:cNvSpPr>
            <a:spLocks noGrp="1"/>
          </p:cNvSpPr>
          <p:nvPr>
            <p:ph type="title"/>
          </p:nvPr>
        </p:nvSpPr>
        <p:spPr/>
        <p:txBody>
          <a:bodyPr>
            <a:normAutofit/>
          </a:bodyPr>
          <a:lstStyle/>
          <a:p>
            <a:r>
              <a:rPr lang="en-US" dirty="0"/>
              <a:t>Why is the Object Oriented Example so Complicated?</a:t>
            </a:r>
          </a:p>
        </p:txBody>
      </p:sp>
      <p:sp>
        <p:nvSpPr>
          <p:cNvPr id="3" name="Content Placeholder 2">
            <a:extLst>
              <a:ext uri="{FF2B5EF4-FFF2-40B4-BE49-F238E27FC236}">
                <a16:creationId xmlns:a16="http://schemas.microsoft.com/office/drawing/2014/main" id="{D81DA4C9-B90A-4449-9985-16E7002C421A}"/>
              </a:ext>
            </a:extLst>
          </p:cNvPr>
          <p:cNvSpPr>
            <a:spLocks noGrp="1"/>
          </p:cNvSpPr>
          <p:nvPr>
            <p:ph idx="1"/>
          </p:nvPr>
        </p:nvSpPr>
        <p:spPr/>
        <p:txBody>
          <a:bodyPr>
            <a:normAutofit fontScale="85000" lnSpcReduction="10000"/>
          </a:bodyPr>
          <a:lstStyle/>
          <a:p>
            <a:r>
              <a:rPr lang="en-US" dirty="0"/>
              <a:t>Because once you get basic things working, it is much easier to do really complicated things.  It’s </a:t>
            </a:r>
            <a:r>
              <a:rPr lang="en-US" b="1" i="1" dirty="0"/>
              <a:t>scalable</a:t>
            </a:r>
            <a:r>
              <a:rPr lang="en-US" dirty="0"/>
              <a:t>.</a:t>
            </a:r>
          </a:p>
          <a:p>
            <a:r>
              <a:rPr lang="en-US" dirty="0"/>
              <a:t>FRC command based programming is object oriented and declarative.</a:t>
            </a:r>
          </a:p>
          <a:p>
            <a:pPr lvl="1"/>
            <a:r>
              <a:rPr lang="en-US" dirty="0"/>
              <a:t>The focus is on declaring what the robot does rather than than how it does it.  </a:t>
            </a:r>
          </a:p>
          <a:p>
            <a:pPr lvl="1"/>
            <a:r>
              <a:rPr lang="en-US" dirty="0"/>
              <a:t>This is a powerful </a:t>
            </a:r>
            <a:r>
              <a:rPr lang="en-US" b="1" i="1" dirty="0"/>
              <a:t>abstraction</a:t>
            </a:r>
            <a:r>
              <a:rPr lang="en-US" dirty="0"/>
              <a:t>, but it hides the details of how the flow of the program execution is achieved.</a:t>
            </a:r>
          </a:p>
          <a:p>
            <a:r>
              <a:rPr lang="en-US" dirty="0"/>
              <a:t>To be effective, it is important to the put the code in the right places.</a:t>
            </a:r>
          </a:p>
          <a:p>
            <a:pPr lvl="1"/>
            <a:r>
              <a:rPr lang="en-US" dirty="0"/>
              <a:t>Subsystem implementations should be hidden and only controlled through a public interface.</a:t>
            </a:r>
          </a:p>
          <a:p>
            <a:pPr lvl="1"/>
            <a:r>
              <a:rPr lang="en-US" dirty="0"/>
              <a:t>Subsystem behavior that varies based on the command it is executing, should probably be coded in the command and not the subsystem.</a:t>
            </a:r>
          </a:p>
          <a:p>
            <a:endParaRPr lang="en-US" dirty="0"/>
          </a:p>
        </p:txBody>
      </p:sp>
    </p:spTree>
    <p:extLst>
      <p:ext uri="{BB962C8B-B14F-4D97-AF65-F5344CB8AC3E}">
        <p14:creationId xmlns:p14="http://schemas.microsoft.com/office/powerpoint/2010/main" val="390477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640B-7E83-AD41-9E30-4DB40073331F}"/>
              </a:ext>
            </a:extLst>
          </p:cNvPr>
          <p:cNvSpPr>
            <a:spLocks noGrp="1"/>
          </p:cNvSpPr>
          <p:nvPr>
            <p:ph type="title"/>
          </p:nvPr>
        </p:nvSpPr>
        <p:spPr/>
        <p:txBody>
          <a:bodyPr>
            <a:normAutofit/>
          </a:bodyPr>
          <a:lstStyle/>
          <a:p>
            <a:r>
              <a:rPr lang="en-US" dirty="0"/>
              <a:t>Scalability</a:t>
            </a:r>
          </a:p>
        </p:txBody>
      </p:sp>
      <p:sp>
        <p:nvSpPr>
          <p:cNvPr id="3" name="Content Placeholder 2">
            <a:extLst>
              <a:ext uri="{FF2B5EF4-FFF2-40B4-BE49-F238E27FC236}">
                <a16:creationId xmlns:a16="http://schemas.microsoft.com/office/drawing/2014/main" id="{D81DA4C9-B90A-4449-9985-16E7002C421A}"/>
              </a:ext>
            </a:extLst>
          </p:cNvPr>
          <p:cNvSpPr>
            <a:spLocks noGrp="1"/>
          </p:cNvSpPr>
          <p:nvPr>
            <p:ph idx="1"/>
          </p:nvPr>
        </p:nvSpPr>
        <p:spPr/>
        <p:txBody>
          <a:bodyPr>
            <a:normAutofit lnSpcReduction="10000"/>
          </a:bodyPr>
          <a:lstStyle/>
          <a:p>
            <a:r>
              <a:rPr lang="en-US" dirty="0"/>
              <a:t>You and two of your friends are planning a trip together. You use a “Google Doc” to collaborate and keep track of plane tickets, hotel reservations and train schedules. It </a:t>
            </a:r>
            <a:r>
              <a:rPr lang="en-US" u="sng" dirty="0"/>
              <a:t>works well</a:t>
            </a:r>
            <a:r>
              <a:rPr lang="en-US" dirty="0"/>
              <a:t>.</a:t>
            </a:r>
          </a:p>
          <a:p>
            <a:r>
              <a:rPr lang="en-US" dirty="0"/>
              <a:t>If you are American Airlines, using a single “Google Doc” to keep track of everyone’s reservations on every plane you fly, it </a:t>
            </a:r>
            <a:r>
              <a:rPr lang="en-US" u="sng" dirty="0"/>
              <a:t>would not work</a:t>
            </a:r>
            <a:r>
              <a:rPr lang="en-US" dirty="0"/>
              <a:t>.</a:t>
            </a:r>
          </a:p>
          <a:p>
            <a:r>
              <a:rPr lang="en-US" dirty="0"/>
              <a:t>Keeping track of details with a “Google Doc” is not a </a:t>
            </a:r>
            <a:r>
              <a:rPr lang="en-US" b="1" i="1" dirty="0"/>
              <a:t>scalable</a:t>
            </a:r>
            <a:r>
              <a:rPr lang="en-US" dirty="0"/>
              <a:t> solution for keeping track of details.</a:t>
            </a:r>
          </a:p>
          <a:p>
            <a:endParaRPr lang="en-US" dirty="0"/>
          </a:p>
        </p:txBody>
      </p:sp>
    </p:spTree>
    <p:extLst>
      <p:ext uri="{BB962C8B-B14F-4D97-AF65-F5344CB8AC3E}">
        <p14:creationId xmlns:p14="http://schemas.microsoft.com/office/powerpoint/2010/main" val="2098826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640B-7E83-AD41-9E30-4DB40073331F}"/>
              </a:ext>
            </a:extLst>
          </p:cNvPr>
          <p:cNvSpPr>
            <a:spLocks noGrp="1"/>
          </p:cNvSpPr>
          <p:nvPr>
            <p:ph type="title"/>
          </p:nvPr>
        </p:nvSpPr>
        <p:spPr/>
        <p:txBody>
          <a:bodyPr>
            <a:normAutofit/>
          </a:bodyPr>
          <a:lstStyle/>
          <a:p>
            <a:r>
              <a:rPr lang="en-US" dirty="0"/>
              <a:t>Abstraction</a:t>
            </a:r>
          </a:p>
        </p:txBody>
      </p:sp>
      <p:sp>
        <p:nvSpPr>
          <p:cNvPr id="7" name="Content Placeholder 6">
            <a:extLst>
              <a:ext uri="{FF2B5EF4-FFF2-40B4-BE49-F238E27FC236}">
                <a16:creationId xmlns:a16="http://schemas.microsoft.com/office/drawing/2014/main" id="{F7219EB0-5DA2-2243-B125-C29B89176EBE}"/>
              </a:ext>
            </a:extLst>
          </p:cNvPr>
          <p:cNvSpPr>
            <a:spLocks noGrp="1"/>
          </p:cNvSpPr>
          <p:nvPr>
            <p:ph idx="1"/>
          </p:nvPr>
        </p:nvSpPr>
        <p:spPr>
          <a:xfrm>
            <a:off x="1443491" y="2015733"/>
            <a:ext cx="6571343" cy="2711809"/>
          </a:xfrm>
        </p:spPr>
        <p:txBody>
          <a:bodyPr/>
          <a:lstStyle/>
          <a:p>
            <a:r>
              <a:rPr lang="en-US" dirty="0"/>
              <a:t>Have you worked with a  Microsoft Word .</a:t>
            </a:r>
            <a:r>
              <a:rPr lang="en-US" dirty="0" err="1"/>
              <a:t>docx</a:t>
            </a:r>
            <a:r>
              <a:rPr lang="en-US" dirty="0"/>
              <a:t> file before?</a:t>
            </a:r>
          </a:p>
          <a:p>
            <a:endParaRPr lang="en-US" dirty="0"/>
          </a:p>
          <a:p>
            <a:endParaRPr lang="en-US" dirty="0"/>
          </a:p>
          <a:p>
            <a:r>
              <a:rPr lang="en-US" dirty="0"/>
              <a:t>It is not actually a file, it is a folder of multiple XML text files in a .ZIP archive.  You can unzip the file and all your text is in the file word/</a:t>
            </a:r>
            <a:r>
              <a:rPr lang="en-US" dirty="0" err="1"/>
              <a:t>document.xml</a:t>
            </a:r>
            <a:endParaRPr lang="en-US" dirty="0"/>
          </a:p>
          <a:p>
            <a:endParaRPr lang="en-US" dirty="0"/>
          </a:p>
          <a:p>
            <a:endParaRPr lang="en-US" dirty="0"/>
          </a:p>
        </p:txBody>
      </p:sp>
      <p:pic>
        <p:nvPicPr>
          <p:cNvPr id="9" name="Picture 8">
            <a:extLst>
              <a:ext uri="{FF2B5EF4-FFF2-40B4-BE49-F238E27FC236}">
                <a16:creationId xmlns:a16="http://schemas.microsoft.com/office/drawing/2014/main" id="{4F4B1C88-9B28-EF4A-A547-9B3458CFA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025" y="2436334"/>
            <a:ext cx="722918" cy="868962"/>
          </a:xfrm>
          <a:prstGeom prst="rect">
            <a:avLst/>
          </a:prstGeom>
        </p:spPr>
      </p:pic>
      <p:pic>
        <p:nvPicPr>
          <p:cNvPr id="11" name="Picture 10">
            <a:extLst>
              <a:ext uri="{FF2B5EF4-FFF2-40B4-BE49-F238E27FC236}">
                <a16:creationId xmlns:a16="http://schemas.microsoft.com/office/drawing/2014/main" id="{ACBC1CC1-7E2B-D54F-998B-970B6E83F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843" y="4277699"/>
            <a:ext cx="3337088" cy="1326177"/>
          </a:xfrm>
          <a:prstGeom prst="rect">
            <a:avLst/>
          </a:prstGeom>
        </p:spPr>
      </p:pic>
      <p:pic>
        <p:nvPicPr>
          <p:cNvPr id="13" name="Picture 12">
            <a:extLst>
              <a:ext uri="{FF2B5EF4-FFF2-40B4-BE49-F238E27FC236}">
                <a16:creationId xmlns:a16="http://schemas.microsoft.com/office/drawing/2014/main" id="{EBB0B5E1-22BD-8E4F-B3F4-189BBBF03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2312" y="2436334"/>
            <a:ext cx="3563331" cy="1043579"/>
          </a:xfrm>
          <a:prstGeom prst="rect">
            <a:avLst/>
          </a:prstGeom>
        </p:spPr>
      </p:pic>
      <p:sp>
        <p:nvSpPr>
          <p:cNvPr id="14" name="Content Placeholder 6">
            <a:extLst>
              <a:ext uri="{FF2B5EF4-FFF2-40B4-BE49-F238E27FC236}">
                <a16:creationId xmlns:a16="http://schemas.microsoft.com/office/drawing/2014/main" id="{1E78EC5D-9866-814C-8B17-D370D83DF1C5}"/>
              </a:ext>
            </a:extLst>
          </p:cNvPr>
          <p:cNvSpPr txBox="1">
            <a:spLocks/>
          </p:cNvSpPr>
          <p:nvPr/>
        </p:nvSpPr>
        <p:spPr>
          <a:xfrm>
            <a:off x="1443491" y="4658619"/>
            <a:ext cx="3843375" cy="1415534"/>
          </a:xfrm>
          <a:prstGeom prst="rect">
            <a:avLst/>
          </a:prstGeom>
        </p:spPr>
        <p:txBody>
          <a:bodyPr vert="horz" lIns="91440" tIns="45720" rIns="91440" bIns="45720" rtlCol="0" anchor="t">
            <a:normAutofit fontScale="92500" lnSpcReduction="10000"/>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This is an </a:t>
            </a:r>
            <a:r>
              <a:rPr lang="en-US" b="1" i="1" dirty="0"/>
              <a:t>abstraction</a:t>
            </a:r>
            <a:r>
              <a:rPr lang="en-US" dirty="0"/>
              <a:t>.  You interact with the .</a:t>
            </a:r>
            <a:r>
              <a:rPr lang="en-US" dirty="0" err="1"/>
              <a:t>docx</a:t>
            </a:r>
            <a:r>
              <a:rPr lang="en-US" dirty="0"/>
              <a:t> file as it if was a single file. Most people don’t even know the xml text file exists.</a:t>
            </a:r>
          </a:p>
          <a:p>
            <a:endParaRPr lang="en-US" dirty="0"/>
          </a:p>
          <a:p>
            <a:endParaRPr lang="en-US" dirty="0"/>
          </a:p>
          <a:p>
            <a:endParaRPr lang="en-US" dirty="0"/>
          </a:p>
        </p:txBody>
      </p:sp>
    </p:spTree>
    <p:extLst>
      <p:ext uri="{BB962C8B-B14F-4D97-AF65-F5344CB8AC3E}">
        <p14:creationId xmlns:p14="http://schemas.microsoft.com/office/powerpoint/2010/main" val="341449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640B-7E83-AD41-9E30-4DB40073331F}"/>
              </a:ext>
            </a:extLst>
          </p:cNvPr>
          <p:cNvSpPr>
            <a:spLocks noGrp="1"/>
          </p:cNvSpPr>
          <p:nvPr>
            <p:ph type="title"/>
          </p:nvPr>
        </p:nvSpPr>
        <p:spPr/>
        <p:txBody>
          <a:bodyPr>
            <a:normAutofit/>
          </a:bodyPr>
          <a:lstStyle/>
          <a:p>
            <a:r>
              <a:rPr lang="en-US" dirty="0"/>
              <a:t>Thoughts on using C++ with FRC</a:t>
            </a:r>
          </a:p>
        </p:txBody>
      </p:sp>
      <p:sp>
        <p:nvSpPr>
          <p:cNvPr id="3" name="Content Placeholder 2">
            <a:extLst>
              <a:ext uri="{FF2B5EF4-FFF2-40B4-BE49-F238E27FC236}">
                <a16:creationId xmlns:a16="http://schemas.microsoft.com/office/drawing/2014/main" id="{D81DA4C9-B90A-4449-9985-16E7002C421A}"/>
              </a:ext>
            </a:extLst>
          </p:cNvPr>
          <p:cNvSpPr>
            <a:spLocks noGrp="1"/>
          </p:cNvSpPr>
          <p:nvPr>
            <p:ph idx="1"/>
          </p:nvPr>
        </p:nvSpPr>
        <p:spPr/>
        <p:txBody>
          <a:bodyPr>
            <a:normAutofit fontScale="47500" lnSpcReduction="20000"/>
          </a:bodyPr>
          <a:lstStyle/>
          <a:p>
            <a:r>
              <a:rPr lang="en-US" dirty="0"/>
              <a:t>Building a basic project with an Arduino and coding it is relatively straight forward.  Doing the same thing with C++ and a </a:t>
            </a:r>
            <a:r>
              <a:rPr lang="en-US" dirty="0" err="1"/>
              <a:t>RoboRio</a:t>
            </a:r>
            <a:r>
              <a:rPr lang="en-US" dirty="0"/>
              <a:t> is very complicated.  FRC C++ programing is the way stuff in the ‘real world’ is programed…it </a:t>
            </a:r>
            <a:r>
              <a:rPr lang="en-US" u="sng" dirty="0"/>
              <a:t>is not </a:t>
            </a:r>
            <a:r>
              <a:rPr lang="en-US" dirty="0"/>
              <a:t>a simplified framework for high school students.</a:t>
            </a:r>
          </a:p>
          <a:p>
            <a:r>
              <a:rPr lang="en-US" dirty="0"/>
              <a:t>It’s kind of like the difference between using a hand saw vs. walking into a complete machine shop. If you want to be a machinist, you need to know how to use more than just a hand saw.</a:t>
            </a:r>
          </a:p>
          <a:p>
            <a:r>
              <a:rPr lang="en-US" dirty="0"/>
              <a:t>Other sub teams generally deal with </a:t>
            </a:r>
            <a:r>
              <a:rPr lang="en-US" b="1" i="1" dirty="0"/>
              <a:t>concrete</a:t>
            </a:r>
            <a:r>
              <a:rPr lang="en-US" dirty="0"/>
              <a:t> problems (how do I mount this lever to the chassis?).  The programing team deals with </a:t>
            </a:r>
            <a:r>
              <a:rPr lang="en-US" b="1" i="1" dirty="0"/>
              <a:t>abstract</a:t>
            </a:r>
            <a:r>
              <a:rPr lang="en-US" dirty="0"/>
              <a:t> problems (should I instantiate a subsystem within the definition of a command?).</a:t>
            </a:r>
          </a:p>
          <a:p>
            <a:r>
              <a:rPr lang="en-US" dirty="0"/>
              <a:t>Concrete problems are much easier to conceptualize than abstract problems.  In other words, dealing in the abstract is hard.  Abstraction can be very powerful, but I didn’t really appreciate this until my third year in college studying engineering.  Prior to that, I just found all the abstraction needlessly confusing. </a:t>
            </a:r>
          </a:p>
          <a:p>
            <a:r>
              <a:rPr lang="en-US" dirty="0"/>
              <a:t>The answer to the question above is “no”.  You don’t want to instantiate a subsystem from the definition of a command. It will produce unexpected behavior of the subsystem.  You should instantiate it in </a:t>
            </a:r>
            <a:r>
              <a:rPr lang="en-US" b="1" dirty="0"/>
              <a:t>RobotContainer</a:t>
            </a:r>
            <a:r>
              <a:rPr lang="en-US" dirty="0"/>
              <a:t> and pass it by reference to the command.  By the end of this presentation, you should have a better understanding why.</a:t>
            </a:r>
          </a:p>
          <a:p>
            <a:r>
              <a:rPr lang="en-US" dirty="0"/>
              <a:t>If concepts like </a:t>
            </a:r>
            <a:r>
              <a:rPr lang="en-US" b="1" i="1" dirty="0"/>
              <a:t>abstraction</a:t>
            </a:r>
            <a:r>
              <a:rPr lang="en-US" dirty="0"/>
              <a:t> and </a:t>
            </a:r>
            <a:r>
              <a:rPr lang="en-US" b="1" i="1" dirty="0"/>
              <a:t>scalability</a:t>
            </a:r>
            <a:r>
              <a:rPr lang="en-US" dirty="0"/>
              <a:t> are confusing, don’t worry about it.  Just know that even though you would think that there could be easier ways to program a robot, </a:t>
            </a:r>
            <a:r>
              <a:rPr lang="en-US" u="sng" dirty="0"/>
              <a:t>there are reasons why</a:t>
            </a:r>
            <a:r>
              <a:rPr lang="en-US" dirty="0"/>
              <a:t> the robot is programmed the way it is programmed.  </a:t>
            </a:r>
          </a:p>
          <a:p>
            <a:endParaRPr lang="en-US" dirty="0"/>
          </a:p>
          <a:p>
            <a:endParaRPr lang="en-US" dirty="0"/>
          </a:p>
        </p:txBody>
      </p:sp>
    </p:spTree>
    <p:extLst>
      <p:ext uri="{BB962C8B-B14F-4D97-AF65-F5344CB8AC3E}">
        <p14:creationId xmlns:p14="http://schemas.microsoft.com/office/powerpoint/2010/main" val="2890541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Terminology</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70000" lnSpcReduction="20000"/>
          </a:bodyPr>
          <a:lstStyle/>
          <a:p>
            <a:r>
              <a:rPr lang="en-US" dirty="0"/>
              <a:t>I try to use correct C++ terminology in the presentation.</a:t>
            </a:r>
          </a:p>
          <a:p>
            <a:r>
              <a:rPr lang="en-US" dirty="0"/>
              <a:t>If you want to learn more, it is easer to search the web for “can you instantiate an object and pass it to a function as an argument without naming it” than “why does </a:t>
            </a:r>
            <a:r>
              <a:rPr lang="en-US" sz="1500" dirty="0" err="1"/>
              <a:t>m_drive.SetDefaultCommand</a:t>
            </a:r>
            <a:r>
              <a:rPr lang="en-US" sz="1500" dirty="0"/>
              <a:t>(</a:t>
            </a:r>
            <a:r>
              <a:rPr lang="en-US" sz="1500" dirty="0" err="1"/>
              <a:t>DefaultDrive</a:t>
            </a:r>
            <a:r>
              <a:rPr lang="en-US" sz="1500" dirty="0"/>
              <a:t>(&amp;</a:t>
            </a:r>
            <a:r>
              <a:rPr lang="en-US" sz="1500" dirty="0" err="1"/>
              <a:t>m_drive</a:t>
            </a:r>
            <a:r>
              <a:rPr lang="en-US" sz="1500" dirty="0"/>
              <a:t>, [this] { return </a:t>
            </a:r>
            <a:r>
              <a:rPr lang="en-US" sz="1500" dirty="0" err="1"/>
              <a:t>m_driverController.GetY</a:t>
            </a:r>
            <a:r>
              <a:rPr lang="en-US" sz="1500" dirty="0"/>
              <a:t>(</a:t>
            </a:r>
            <a:r>
              <a:rPr lang="en-US" sz="1500" dirty="0" err="1"/>
              <a:t>frc</a:t>
            </a:r>
            <a:r>
              <a:rPr lang="en-US" sz="1500" dirty="0"/>
              <a:t>::</a:t>
            </a:r>
            <a:r>
              <a:rPr lang="en-US" sz="1500" dirty="0" err="1"/>
              <a:t>GenericHID</a:t>
            </a:r>
            <a:r>
              <a:rPr lang="en-US" sz="1500" dirty="0"/>
              <a:t>::</a:t>
            </a:r>
            <a:r>
              <a:rPr lang="en-US" sz="1500" dirty="0" err="1"/>
              <a:t>kLeftHand</a:t>
            </a:r>
            <a:r>
              <a:rPr lang="en-US" sz="1500" dirty="0"/>
              <a:t>);}, [this] { return </a:t>
            </a:r>
            <a:r>
              <a:rPr lang="en-US" sz="1500" dirty="0" err="1"/>
              <a:t>m_driverController.GetX</a:t>
            </a:r>
            <a:r>
              <a:rPr lang="en-US" sz="1500" dirty="0"/>
              <a:t>(</a:t>
            </a:r>
            <a:r>
              <a:rPr lang="en-US" sz="1500" dirty="0" err="1"/>
              <a:t>frc</a:t>
            </a:r>
            <a:r>
              <a:rPr lang="en-US" sz="1500" dirty="0"/>
              <a:t>::</a:t>
            </a:r>
            <a:r>
              <a:rPr lang="en-US" sz="1500" dirty="0" err="1"/>
              <a:t>GenericHID</a:t>
            </a:r>
            <a:r>
              <a:rPr lang="en-US" sz="1500" dirty="0"/>
              <a:t>::</a:t>
            </a:r>
            <a:r>
              <a:rPr lang="en-US" sz="1500" dirty="0" err="1"/>
              <a:t>kRightHand</a:t>
            </a:r>
            <a:r>
              <a:rPr lang="en-US" sz="1500" dirty="0"/>
              <a:t>); })); </a:t>
            </a:r>
            <a:r>
              <a:rPr lang="en-US" dirty="0"/>
              <a:t>work?”</a:t>
            </a:r>
          </a:p>
          <a:p>
            <a:r>
              <a:rPr lang="en-US" dirty="0"/>
              <a:t>Often there is more than one correct way to describe things when talking about C++.</a:t>
            </a:r>
          </a:p>
          <a:p>
            <a:pPr lvl="1"/>
            <a:r>
              <a:rPr lang="en-US" i="1" dirty="0"/>
              <a:t>Method</a:t>
            </a:r>
            <a:r>
              <a:rPr lang="en-US" dirty="0"/>
              <a:t>  is another name for </a:t>
            </a:r>
            <a:r>
              <a:rPr lang="en-US" i="1" dirty="0"/>
              <a:t>member function</a:t>
            </a:r>
            <a:r>
              <a:rPr lang="en-US" dirty="0"/>
              <a:t>.</a:t>
            </a:r>
          </a:p>
          <a:p>
            <a:pPr lvl="1"/>
            <a:r>
              <a:rPr lang="en-US" dirty="0"/>
              <a:t>An object is </a:t>
            </a:r>
            <a:r>
              <a:rPr lang="en-US" i="1" dirty="0"/>
              <a:t>instantiated</a:t>
            </a:r>
            <a:r>
              <a:rPr lang="en-US" dirty="0"/>
              <a:t> when it is </a:t>
            </a:r>
            <a:r>
              <a:rPr lang="en-US" i="1" dirty="0"/>
              <a:t>constructed</a:t>
            </a:r>
            <a:r>
              <a:rPr lang="en-US" dirty="0"/>
              <a:t>.</a:t>
            </a:r>
          </a:p>
          <a:p>
            <a:pPr lvl="1"/>
            <a:r>
              <a:rPr lang="en-US" dirty="0"/>
              <a:t>A </a:t>
            </a:r>
            <a:r>
              <a:rPr lang="en-US" i="1" dirty="0"/>
              <a:t>class</a:t>
            </a:r>
            <a:r>
              <a:rPr lang="en-US" dirty="0"/>
              <a:t> that inherits from another </a:t>
            </a:r>
            <a:r>
              <a:rPr lang="en-US" i="1" dirty="0"/>
              <a:t>class</a:t>
            </a:r>
            <a:r>
              <a:rPr lang="en-US" dirty="0"/>
              <a:t> can be called a </a:t>
            </a:r>
            <a:r>
              <a:rPr lang="en-US" i="1" dirty="0"/>
              <a:t>subclass,</a:t>
            </a:r>
            <a:r>
              <a:rPr lang="en-US" dirty="0"/>
              <a:t> but it is also a class in its own right.</a:t>
            </a:r>
          </a:p>
          <a:p>
            <a:pPr lvl="1"/>
            <a:r>
              <a:rPr lang="en-US" dirty="0"/>
              <a:t>Variables have of a </a:t>
            </a:r>
            <a:r>
              <a:rPr lang="en-US" i="1" dirty="0"/>
              <a:t>type</a:t>
            </a:r>
            <a:r>
              <a:rPr lang="en-US" dirty="0"/>
              <a:t> such as </a:t>
            </a:r>
            <a:r>
              <a:rPr lang="en-US" b="1" dirty="0"/>
              <a:t>int</a:t>
            </a:r>
            <a:r>
              <a:rPr lang="en-US" dirty="0"/>
              <a:t>, objects have a </a:t>
            </a:r>
            <a:r>
              <a:rPr lang="en-US" i="1" dirty="0"/>
              <a:t>class</a:t>
            </a:r>
            <a:r>
              <a:rPr lang="en-US" dirty="0"/>
              <a:t> which can also be referred to as a </a:t>
            </a:r>
            <a:r>
              <a:rPr lang="en-US" i="1" dirty="0"/>
              <a:t>type.</a:t>
            </a:r>
            <a:endParaRPr lang="en-US" dirty="0"/>
          </a:p>
          <a:p>
            <a:pPr lvl="1"/>
            <a:endParaRPr lang="en-US" dirty="0"/>
          </a:p>
          <a:p>
            <a:endParaRPr lang="en-US" dirty="0"/>
          </a:p>
          <a:p>
            <a:endParaRPr lang="en-US" dirty="0"/>
          </a:p>
          <a:p>
            <a:endParaRPr lang="en-US" dirty="0"/>
          </a:p>
          <a:p>
            <a:endParaRPr lang="en-US" sz="1500" dirty="0"/>
          </a:p>
        </p:txBody>
      </p:sp>
    </p:spTree>
    <p:extLst>
      <p:ext uri="{BB962C8B-B14F-4D97-AF65-F5344CB8AC3E}">
        <p14:creationId xmlns:p14="http://schemas.microsoft.com/office/powerpoint/2010/main" val="259790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VS Code C++ Intellisense</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85000" lnSpcReduction="10000"/>
          </a:bodyPr>
          <a:lstStyle/>
          <a:p>
            <a:r>
              <a:rPr lang="en-US" dirty="0"/>
              <a:t>Intellisense understands your code and will alert you to problems (with red squiggle underlines).</a:t>
            </a:r>
          </a:p>
          <a:p>
            <a:r>
              <a:rPr lang="en-US" dirty="0"/>
              <a:t>Intellisense is helpful to understand what different parts of the code do (see next slide).</a:t>
            </a:r>
          </a:p>
          <a:p>
            <a:r>
              <a:rPr lang="en-US" dirty="0"/>
              <a:t>If Intellisense isn’t working:</a:t>
            </a:r>
          </a:p>
          <a:p>
            <a:pPr lvl="1"/>
            <a:r>
              <a:rPr lang="en-US" dirty="0"/>
              <a:t>Make sure the C++ intellisense extension is installed and refreshed from the </a:t>
            </a:r>
            <a:r>
              <a:rPr lang="en-US" dirty="0" err="1"/>
              <a:t>WPILib</a:t>
            </a:r>
            <a:r>
              <a:rPr lang="en-US" dirty="0"/>
              <a:t> menu.</a:t>
            </a:r>
          </a:p>
          <a:p>
            <a:pPr lvl="1"/>
            <a:r>
              <a:rPr lang="en-US" dirty="0"/>
              <a:t>Make sure you open the correct folder when you first open the project (the root project folder you clone from GitHub).</a:t>
            </a:r>
          </a:p>
          <a:p>
            <a:pPr lvl="1"/>
            <a:r>
              <a:rPr lang="en-US" dirty="0"/>
              <a:t>If intellisense is not working on header files, this is a known bug. Search the FRC documentation for the work around to get intellisense functioning again.</a:t>
            </a:r>
          </a:p>
        </p:txBody>
      </p:sp>
    </p:spTree>
    <p:extLst>
      <p:ext uri="{BB962C8B-B14F-4D97-AF65-F5344CB8AC3E}">
        <p14:creationId xmlns:p14="http://schemas.microsoft.com/office/powerpoint/2010/main" val="1115138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6479BA7-FF05-A441-8EF6-72021C77C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24" y="2444219"/>
            <a:ext cx="2672143" cy="2143534"/>
          </a:xfrm>
          <a:prstGeom prst="rect">
            <a:avLst/>
          </a:prstGeom>
        </p:spPr>
      </p:pic>
      <p:pic>
        <p:nvPicPr>
          <p:cNvPr id="28" name="Picture 27">
            <a:extLst>
              <a:ext uri="{FF2B5EF4-FFF2-40B4-BE49-F238E27FC236}">
                <a16:creationId xmlns:a16="http://schemas.microsoft.com/office/drawing/2014/main" id="{2F1FECBF-0521-544F-BFFA-E2D117DF4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25" y="4955863"/>
            <a:ext cx="6110730" cy="1015695"/>
          </a:xfrm>
          <a:prstGeom prst="rect">
            <a:avLst/>
          </a:prstGeom>
        </p:spPr>
      </p:pic>
      <p:pic>
        <p:nvPicPr>
          <p:cNvPr id="26" name="Picture 25">
            <a:extLst>
              <a:ext uri="{FF2B5EF4-FFF2-40B4-BE49-F238E27FC236}">
                <a16:creationId xmlns:a16="http://schemas.microsoft.com/office/drawing/2014/main" id="{5228D913-65FB-2044-8025-399E30D03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104" y="3891917"/>
            <a:ext cx="3617614" cy="785162"/>
          </a:xfrm>
          <a:prstGeom prst="rect">
            <a:avLst/>
          </a:prstGeom>
        </p:spPr>
      </p:pic>
      <p:pic>
        <p:nvPicPr>
          <p:cNvPr id="24" name="Picture 23">
            <a:extLst>
              <a:ext uri="{FF2B5EF4-FFF2-40B4-BE49-F238E27FC236}">
                <a16:creationId xmlns:a16="http://schemas.microsoft.com/office/drawing/2014/main" id="{263332AA-F4D1-B349-AEED-464C142B51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550" y="2857300"/>
            <a:ext cx="3620168" cy="654941"/>
          </a:xfrm>
          <a:prstGeom prst="rect">
            <a:avLst/>
          </a:prstGeom>
        </p:spPr>
      </p:pic>
      <p:pic>
        <p:nvPicPr>
          <p:cNvPr id="22" name="Picture 21">
            <a:extLst>
              <a:ext uri="{FF2B5EF4-FFF2-40B4-BE49-F238E27FC236}">
                <a16:creationId xmlns:a16="http://schemas.microsoft.com/office/drawing/2014/main" id="{2C9D19F0-29B5-804E-86C7-7E3184700C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392181" y="1580399"/>
            <a:ext cx="3546537" cy="998117"/>
          </a:xfrm>
          <a:prstGeom prst="rect">
            <a:avLst/>
          </a:prstGeom>
        </p:spPr>
      </p:pic>
      <p:pic>
        <p:nvPicPr>
          <p:cNvPr id="18" name="Picture 17">
            <a:extLst>
              <a:ext uri="{FF2B5EF4-FFF2-40B4-BE49-F238E27FC236}">
                <a16:creationId xmlns:a16="http://schemas.microsoft.com/office/drawing/2014/main" id="{904B38C1-8E28-D449-99A0-B9080B7384F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611569" y="655969"/>
            <a:ext cx="3327149" cy="639563"/>
          </a:xfrm>
          <a:prstGeom prst="rect">
            <a:avLst/>
          </a:prstGeom>
        </p:spPr>
      </p:pic>
      <p:pic>
        <p:nvPicPr>
          <p:cNvPr id="6" name="Picture 5">
            <a:extLst>
              <a:ext uri="{FF2B5EF4-FFF2-40B4-BE49-F238E27FC236}">
                <a16:creationId xmlns:a16="http://schemas.microsoft.com/office/drawing/2014/main" id="{4E5D263D-E3CA-D147-B8BC-197541E865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834" y="921222"/>
            <a:ext cx="2767971" cy="386791"/>
          </a:xfrm>
          <a:prstGeom prst="rect">
            <a:avLst/>
          </a:prstGeom>
        </p:spPr>
      </p:pic>
      <p:sp>
        <p:nvSpPr>
          <p:cNvPr id="10" name="Rounded Rectangular Callout 9">
            <a:extLst>
              <a:ext uri="{FF2B5EF4-FFF2-40B4-BE49-F238E27FC236}">
                <a16:creationId xmlns:a16="http://schemas.microsoft.com/office/drawing/2014/main" id="{436B5C94-41C6-A540-B214-524A7E835136}"/>
              </a:ext>
            </a:extLst>
          </p:cNvPr>
          <p:cNvSpPr/>
          <p:nvPr/>
        </p:nvSpPr>
        <p:spPr>
          <a:xfrm>
            <a:off x="165124" y="106030"/>
            <a:ext cx="992846" cy="256519"/>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Color Code</a:t>
            </a:r>
            <a:endParaRPr lang="en-US" sz="1000" dirty="0">
              <a:solidFill>
                <a:schemeClr val="tx1"/>
              </a:solidFill>
            </a:endParaRPr>
          </a:p>
        </p:txBody>
      </p:sp>
      <p:sp>
        <p:nvSpPr>
          <p:cNvPr id="14" name="Content Placeholder 2">
            <a:extLst>
              <a:ext uri="{FF2B5EF4-FFF2-40B4-BE49-F238E27FC236}">
                <a16:creationId xmlns:a16="http://schemas.microsoft.com/office/drawing/2014/main" id="{6E993D63-EDCB-F542-A204-BF37B8B392DE}"/>
              </a:ext>
            </a:extLst>
          </p:cNvPr>
          <p:cNvSpPr txBox="1">
            <a:spLocks/>
          </p:cNvSpPr>
          <p:nvPr/>
        </p:nvSpPr>
        <p:spPr>
          <a:xfrm>
            <a:off x="508818" y="535221"/>
            <a:ext cx="448611" cy="147004"/>
          </a:xfrm>
          <a:prstGeom prst="borderCallout1">
            <a:avLst>
              <a:gd name="adj1" fmla="val 99972"/>
              <a:gd name="adj2" fmla="val 44173"/>
              <a:gd name="adj3" fmla="val 277599"/>
              <a:gd name="adj4" fmla="val 8304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Class</a:t>
            </a:r>
          </a:p>
        </p:txBody>
      </p:sp>
      <p:sp>
        <p:nvSpPr>
          <p:cNvPr id="11" name="Content Placeholder 2">
            <a:extLst>
              <a:ext uri="{FF2B5EF4-FFF2-40B4-BE49-F238E27FC236}">
                <a16:creationId xmlns:a16="http://schemas.microsoft.com/office/drawing/2014/main" id="{1A614331-FEC1-484B-B7B3-DA2A24EAF204}"/>
              </a:ext>
            </a:extLst>
          </p:cNvPr>
          <p:cNvSpPr txBox="1">
            <a:spLocks/>
          </p:cNvSpPr>
          <p:nvPr/>
        </p:nvSpPr>
        <p:spPr>
          <a:xfrm>
            <a:off x="1468693" y="90904"/>
            <a:ext cx="1027569" cy="292152"/>
          </a:xfrm>
          <a:prstGeom prst="borderCallout1">
            <a:avLst>
              <a:gd name="adj1" fmla="val 98775"/>
              <a:gd name="adj2" fmla="val 46200"/>
              <a:gd name="adj3" fmla="val 302653"/>
              <a:gd name="adj4" fmla="val 42857"/>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Built in type </a:t>
            </a:r>
          </a:p>
          <a:p>
            <a:pPr marL="0" indent="0" algn="ctr">
              <a:spcBef>
                <a:spcPts val="0"/>
              </a:spcBef>
              <a:buFont typeface="Arial" panose="020B0604020202020204" pitchFamily="34" charset="0"/>
              <a:buNone/>
            </a:pPr>
            <a:r>
              <a:rPr lang="en-US" sz="600" dirty="0">
                <a:solidFill>
                  <a:schemeClr val="tx1"/>
                </a:solidFill>
              </a:rPr>
              <a:t>(aka Fundamental type)</a:t>
            </a:r>
          </a:p>
        </p:txBody>
      </p:sp>
      <p:sp>
        <p:nvSpPr>
          <p:cNvPr id="12" name="Content Placeholder 2">
            <a:extLst>
              <a:ext uri="{FF2B5EF4-FFF2-40B4-BE49-F238E27FC236}">
                <a16:creationId xmlns:a16="http://schemas.microsoft.com/office/drawing/2014/main" id="{8F64CA51-8AD1-BC4B-A534-170359DF8DC3}"/>
              </a:ext>
            </a:extLst>
          </p:cNvPr>
          <p:cNvSpPr txBox="1">
            <a:spLocks/>
          </p:cNvSpPr>
          <p:nvPr/>
        </p:nvSpPr>
        <p:spPr>
          <a:xfrm>
            <a:off x="1157970" y="486931"/>
            <a:ext cx="544661" cy="195294"/>
          </a:xfrm>
          <a:prstGeom prst="borderCallout1">
            <a:avLst>
              <a:gd name="adj1" fmla="val 99985"/>
              <a:gd name="adj2" fmla="val 57689"/>
              <a:gd name="adj3" fmla="val 229075"/>
              <a:gd name="adj4" fmla="val 6198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Function</a:t>
            </a:r>
          </a:p>
        </p:txBody>
      </p:sp>
      <p:sp>
        <p:nvSpPr>
          <p:cNvPr id="13" name="Content Placeholder 2">
            <a:extLst>
              <a:ext uri="{FF2B5EF4-FFF2-40B4-BE49-F238E27FC236}">
                <a16:creationId xmlns:a16="http://schemas.microsoft.com/office/drawing/2014/main" id="{35272198-5C12-4D49-BB7C-1CEC5123040E}"/>
              </a:ext>
            </a:extLst>
          </p:cNvPr>
          <p:cNvSpPr txBox="1">
            <a:spLocks/>
          </p:cNvSpPr>
          <p:nvPr/>
        </p:nvSpPr>
        <p:spPr>
          <a:xfrm>
            <a:off x="2103712" y="501026"/>
            <a:ext cx="785099" cy="171432"/>
          </a:xfrm>
          <a:prstGeom prst="borderCallout1">
            <a:avLst>
              <a:gd name="adj1" fmla="val 102636"/>
              <a:gd name="adj2" fmla="val 47747"/>
              <a:gd name="adj3" fmla="val 259790"/>
              <a:gd name="adj4" fmla="val 988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Object or Variable</a:t>
            </a:r>
          </a:p>
        </p:txBody>
      </p:sp>
      <p:sp>
        <p:nvSpPr>
          <p:cNvPr id="15" name="Content Placeholder 2">
            <a:extLst>
              <a:ext uri="{FF2B5EF4-FFF2-40B4-BE49-F238E27FC236}">
                <a16:creationId xmlns:a16="http://schemas.microsoft.com/office/drawing/2014/main" id="{40089A27-7183-8F41-8E45-70644BD0AE88}"/>
              </a:ext>
            </a:extLst>
          </p:cNvPr>
          <p:cNvSpPr txBox="1">
            <a:spLocks/>
          </p:cNvSpPr>
          <p:nvPr/>
        </p:nvSpPr>
        <p:spPr>
          <a:xfrm>
            <a:off x="4136608" y="649981"/>
            <a:ext cx="1181942" cy="318436"/>
          </a:xfrm>
          <a:prstGeom prst="borderCallout1">
            <a:avLst>
              <a:gd name="adj1" fmla="val 44544"/>
              <a:gd name="adj2" fmla="val 99063"/>
              <a:gd name="adj3" fmla="val 102401"/>
              <a:gd name="adj4" fmla="val 17347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Class name</a:t>
            </a:r>
          </a:p>
        </p:txBody>
      </p:sp>
      <p:sp>
        <p:nvSpPr>
          <p:cNvPr id="16" name="Content Placeholder 2">
            <a:extLst>
              <a:ext uri="{FF2B5EF4-FFF2-40B4-BE49-F238E27FC236}">
                <a16:creationId xmlns:a16="http://schemas.microsoft.com/office/drawing/2014/main" id="{C8BBA2E8-B43A-2541-8463-58F104BA0CAE}"/>
              </a:ext>
            </a:extLst>
          </p:cNvPr>
          <p:cNvSpPr txBox="1">
            <a:spLocks/>
          </p:cNvSpPr>
          <p:nvPr/>
        </p:nvSpPr>
        <p:spPr>
          <a:xfrm>
            <a:off x="3534060" y="2709382"/>
            <a:ext cx="1682392" cy="230714"/>
          </a:xfrm>
          <a:prstGeom prst="borderCallout1">
            <a:avLst>
              <a:gd name="adj1" fmla="val 44544"/>
              <a:gd name="adj2" fmla="val 99063"/>
              <a:gd name="adj3" fmla="val 193558"/>
              <a:gd name="adj4" fmla="val 25676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Variable including fundamental type and name.</a:t>
            </a:r>
          </a:p>
        </p:txBody>
      </p:sp>
      <p:sp>
        <p:nvSpPr>
          <p:cNvPr id="17" name="Content Placeholder 2">
            <a:extLst>
              <a:ext uri="{FF2B5EF4-FFF2-40B4-BE49-F238E27FC236}">
                <a16:creationId xmlns:a16="http://schemas.microsoft.com/office/drawing/2014/main" id="{5409385E-A826-1249-9651-6077E1ABB0FB}"/>
              </a:ext>
            </a:extLst>
          </p:cNvPr>
          <p:cNvSpPr txBox="1">
            <a:spLocks/>
          </p:cNvSpPr>
          <p:nvPr/>
        </p:nvSpPr>
        <p:spPr>
          <a:xfrm>
            <a:off x="3135708" y="1801919"/>
            <a:ext cx="2182842" cy="543730"/>
          </a:xfrm>
          <a:prstGeom prst="borderCallout1">
            <a:avLst>
              <a:gd name="adj1" fmla="val 44544"/>
              <a:gd name="adj2" fmla="val 99063"/>
              <a:gd name="adj3" fmla="val 86171"/>
              <a:gd name="adj4" fmla="val 15564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Function including return type, full scope and required arguments.  Any comments above the function declaration are displayed as well as they are assumed to provide instructions for the use of the function.</a:t>
            </a:r>
          </a:p>
        </p:txBody>
      </p:sp>
      <p:sp>
        <p:nvSpPr>
          <p:cNvPr id="31" name="Rounded Rectangular Callout 30">
            <a:extLst>
              <a:ext uri="{FF2B5EF4-FFF2-40B4-BE49-F238E27FC236}">
                <a16:creationId xmlns:a16="http://schemas.microsoft.com/office/drawing/2014/main" id="{9B6D14EB-D2C7-5842-B4FF-25C0471A3231}"/>
              </a:ext>
            </a:extLst>
          </p:cNvPr>
          <p:cNvSpPr/>
          <p:nvPr/>
        </p:nvSpPr>
        <p:spPr>
          <a:xfrm>
            <a:off x="727649" y="2098165"/>
            <a:ext cx="1547492" cy="256519"/>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Right Click Menu</a:t>
            </a:r>
            <a:endParaRPr lang="en-US" sz="1000" dirty="0">
              <a:solidFill>
                <a:schemeClr val="tx1"/>
              </a:solidFill>
            </a:endParaRPr>
          </a:p>
        </p:txBody>
      </p:sp>
      <p:sp>
        <p:nvSpPr>
          <p:cNvPr id="32" name="Rounded Rectangular Callout 31">
            <a:extLst>
              <a:ext uri="{FF2B5EF4-FFF2-40B4-BE49-F238E27FC236}">
                <a16:creationId xmlns:a16="http://schemas.microsoft.com/office/drawing/2014/main" id="{2BE56B69-5C08-CF40-A0EB-E31A39DBEC1C}"/>
              </a:ext>
            </a:extLst>
          </p:cNvPr>
          <p:cNvSpPr/>
          <p:nvPr/>
        </p:nvSpPr>
        <p:spPr>
          <a:xfrm>
            <a:off x="6632211" y="281063"/>
            <a:ext cx="787104" cy="256519"/>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Hover</a:t>
            </a:r>
            <a:endParaRPr lang="en-US" sz="1000" dirty="0">
              <a:solidFill>
                <a:schemeClr val="tx1"/>
              </a:solidFill>
            </a:endParaRPr>
          </a:p>
        </p:txBody>
      </p:sp>
      <p:sp>
        <p:nvSpPr>
          <p:cNvPr id="33" name="Content Placeholder 2">
            <a:extLst>
              <a:ext uri="{FF2B5EF4-FFF2-40B4-BE49-F238E27FC236}">
                <a16:creationId xmlns:a16="http://schemas.microsoft.com/office/drawing/2014/main" id="{63BAD2A1-AAA8-9C4F-875A-CA15FD92B109}"/>
              </a:ext>
            </a:extLst>
          </p:cNvPr>
          <p:cNvSpPr txBox="1">
            <a:spLocks/>
          </p:cNvSpPr>
          <p:nvPr/>
        </p:nvSpPr>
        <p:spPr>
          <a:xfrm>
            <a:off x="3424241" y="3599414"/>
            <a:ext cx="1682392" cy="230714"/>
          </a:xfrm>
          <a:prstGeom prst="borderCallout1">
            <a:avLst>
              <a:gd name="adj1" fmla="val 44544"/>
              <a:gd name="adj2" fmla="val 99063"/>
              <a:gd name="adj3" fmla="val 338750"/>
              <a:gd name="adj4" fmla="val 14133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Full scope of the object’s class and name.</a:t>
            </a:r>
          </a:p>
        </p:txBody>
      </p:sp>
      <p:sp>
        <p:nvSpPr>
          <p:cNvPr id="34" name="Content Placeholder 2">
            <a:extLst>
              <a:ext uri="{FF2B5EF4-FFF2-40B4-BE49-F238E27FC236}">
                <a16:creationId xmlns:a16="http://schemas.microsoft.com/office/drawing/2014/main" id="{5016141E-BA7E-AC45-80CB-694624E9A9D3}"/>
              </a:ext>
            </a:extLst>
          </p:cNvPr>
          <p:cNvSpPr txBox="1">
            <a:spLocks/>
          </p:cNvSpPr>
          <p:nvPr/>
        </p:nvSpPr>
        <p:spPr>
          <a:xfrm>
            <a:off x="428722" y="4810716"/>
            <a:ext cx="1980679" cy="570588"/>
          </a:xfrm>
          <a:prstGeom prst="borderCallout1">
            <a:avLst>
              <a:gd name="adj1" fmla="val -480"/>
              <a:gd name="adj2" fmla="val 15731"/>
              <a:gd name="adj3" fmla="val -372297"/>
              <a:gd name="adj4" fmla="val 4824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Viewing the declaration of an object or function from the WPI Library in the WPI Library code is sometimes more helpful than the online documentation.  You can also look for definitions as well as every use of an object or function.</a:t>
            </a:r>
          </a:p>
        </p:txBody>
      </p:sp>
      <p:sp>
        <p:nvSpPr>
          <p:cNvPr id="35" name="Content Placeholder 2">
            <a:extLst>
              <a:ext uri="{FF2B5EF4-FFF2-40B4-BE49-F238E27FC236}">
                <a16:creationId xmlns:a16="http://schemas.microsoft.com/office/drawing/2014/main" id="{2EC50526-4186-C446-8138-15A5B4603942}"/>
              </a:ext>
            </a:extLst>
          </p:cNvPr>
          <p:cNvSpPr txBox="1">
            <a:spLocks/>
          </p:cNvSpPr>
          <p:nvPr/>
        </p:nvSpPr>
        <p:spPr>
          <a:xfrm>
            <a:off x="3146268" y="4049296"/>
            <a:ext cx="1980679" cy="570588"/>
          </a:xfrm>
          <a:prstGeom prst="borderCallout1">
            <a:avLst>
              <a:gd name="adj1" fmla="val 97101"/>
              <a:gd name="adj2" fmla="val 9332"/>
              <a:gd name="adj3" fmla="val 301253"/>
              <a:gd name="adj4" fmla="val 1624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Note: It is now clear this </a:t>
            </a:r>
            <a:r>
              <a:rPr lang="en-US" sz="600" b="1" dirty="0" err="1">
                <a:solidFill>
                  <a:schemeClr val="tx1"/>
                </a:solidFill>
              </a:rPr>
              <a:t>ArcadeDrive</a:t>
            </a:r>
            <a:r>
              <a:rPr lang="en-US" sz="600" dirty="0">
                <a:solidFill>
                  <a:schemeClr val="tx1"/>
                </a:solidFill>
              </a:rPr>
              <a:t> member function is completely different from the one above. They are in different scopes and this one takes an optional </a:t>
            </a:r>
            <a:r>
              <a:rPr lang="en-US" sz="600" b="1" dirty="0">
                <a:solidFill>
                  <a:schemeClr val="tx1"/>
                </a:solidFill>
              </a:rPr>
              <a:t>bool</a:t>
            </a:r>
            <a:r>
              <a:rPr lang="en-US" sz="600" dirty="0">
                <a:solidFill>
                  <a:schemeClr val="tx1"/>
                </a:solidFill>
              </a:rPr>
              <a:t> argument.</a:t>
            </a:r>
          </a:p>
        </p:txBody>
      </p:sp>
    </p:spTree>
    <p:extLst>
      <p:ext uri="{BB962C8B-B14F-4D97-AF65-F5344CB8AC3E}">
        <p14:creationId xmlns:p14="http://schemas.microsoft.com/office/powerpoint/2010/main" val="136061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Example with actual C++ Code</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lstStyle/>
          <a:p>
            <a:r>
              <a:rPr lang="en-US" dirty="0"/>
              <a:t>I will start with the “traditional </a:t>
            </a:r>
            <a:r>
              <a:rPr lang="en-US" dirty="0" err="1"/>
              <a:t>hatchbot</a:t>
            </a:r>
            <a:r>
              <a:rPr lang="en-US" dirty="0"/>
              <a:t>” example provided by FRC here: </a:t>
            </a:r>
            <a:r>
              <a:rPr lang="en-US" dirty="0">
                <a:hlinkClick r:id="rId2"/>
              </a:rPr>
              <a:t>https://github.com/wpilibsuite/allwpilib/tree/master/wpilibcExamples/src/main/cpp/examples/HatchbotTraditional</a:t>
            </a:r>
            <a:endParaRPr lang="en-US" dirty="0"/>
          </a:p>
          <a:p>
            <a:r>
              <a:rPr lang="en-US" dirty="0"/>
              <a:t>The FCR examples are </a:t>
            </a:r>
            <a:r>
              <a:rPr lang="en-US" b="1" i="1" dirty="0"/>
              <a:t>pedagogical</a:t>
            </a:r>
            <a:r>
              <a:rPr lang="en-US" dirty="0"/>
              <a:t>.  That means they are teaching examples.  An actual robot program would need a lot more features to be useful in a competition.</a:t>
            </a:r>
          </a:p>
        </p:txBody>
      </p:sp>
    </p:spTree>
    <p:extLst>
      <p:ext uri="{BB962C8B-B14F-4D97-AF65-F5344CB8AC3E}">
        <p14:creationId xmlns:p14="http://schemas.microsoft.com/office/powerpoint/2010/main" val="1997178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F45A-B9AE-304A-BA55-C7A64E68A3A4}"/>
              </a:ext>
            </a:extLst>
          </p:cNvPr>
          <p:cNvSpPr>
            <a:spLocks noGrp="1"/>
          </p:cNvSpPr>
          <p:nvPr>
            <p:ph type="title"/>
          </p:nvPr>
        </p:nvSpPr>
        <p:spPr/>
        <p:txBody>
          <a:bodyPr/>
          <a:lstStyle/>
          <a:p>
            <a:r>
              <a:rPr lang="en-US" dirty="0"/>
              <a:t>Presentation Objective</a:t>
            </a:r>
          </a:p>
        </p:txBody>
      </p:sp>
      <p:sp>
        <p:nvSpPr>
          <p:cNvPr id="3" name="Content Placeholder 2">
            <a:extLst>
              <a:ext uri="{FF2B5EF4-FFF2-40B4-BE49-F238E27FC236}">
                <a16:creationId xmlns:a16="http://schemas.microsoft.com/office/drawing/2014/main" id="{8D21312E-0D52-104F-A94C-955E0CC25230}"/>
              </a:ext>
            </a:extLst>
          </p:cNvPr>
          <p:cNvSpPr>
            <a:spLocks noGrp="1"/>
          </p:cNvSpPr>
          <p:nvPr>
            <p:ph idx="1"/>
          </p:nvPr>
        </p:nvSpPr>
        <p:spPr/>
        <p:txBody>
          <a:bodyPr>
            <a:normAutofit fontScale="92500" lnSpcReduction="10000"/>
          </a:bodyPr>
          <a:lstStyle/>
          <a:p>
            <a:r>
              <a:rPr lang="en-US" dirty="0"/>
              <a:t>Explore the FRC C++ command based robot framework.</a:t>
            </a:r>
          </a:p>
          <a:p>
            <a:r>
              <a:rPr lang="en-US" dirty="0"/>
              <a:t>Understand the recommended way for subsystems and commands to interact with each other in the code through </a:t>
            </a:r>
            <a:r>
              <a:rPr lang="en-US" i="1" dirty="0"/>
              <a:t>objects</a:t>
            </a:r>
            <a:r>
              <a:rPr lang="en-US" dirty="0"/>
              <a:t> and </a:t>
            </a:r>
            <a:r>
              <a:rPr lang="en-US" i="1" dirty="0"/>
              <a:t>functions</a:t>
            </a:r>
            <a:r>
              <a:rPr lang="en-US" dirty="0"/>
              <a:t>.</a:t>
            </a:r>
          </a:p>
          <a:p>
            <a:r>
              <a:rPr lang="en-US" dirty="0"/>
              <a:t>This presentation in </a:t>
            </a:r>
            <a:r>
              <a:rPr lang="en-US" u="sng" dirty="0"/>
              <a:t>not</a:t>
            </a:r>
            <a:r>
              <a:rPr lang="en-US" dirty="0"/>
              <a:t> a general introduction to the C++ language.</a:t>
            </a:r>
          </a:p>
          <a:p>
            <a:r>
              <a:rPr lang="en-US" dirty="0"/>
              <a:t>This presentation is </a:t>
            </a:r>
            <a:r>
              <a:rPr lang="en-US" u="sng" dirty="0"/>
              <a:t>not</a:t>
            </a:r>
            <a:r>
              <a:rPr lang="en-US" dirty="0"/>
              <a:t> an overview of object oriented programming principles (things like </a:t>
            </a:r>
            <a:r>
              <a:rPr lang="en-US" i="1" dirty="0"/>
              <a:t>separate the interface from the implementation</a:t>
            </a:r>
            <a:r>
              <a:rPr lang="en-US" dirty="0"/>
              <a:t>).</a:t>
            </a:r>
          </a:p>
          <a:p>
            <a:endParaRPr lang="en-US" dirty="0"/>
          </a:p>
        </p:txBody>
      </p:sp>
    </p:spTree>
    <p:extLst>
      <p:ext uri="{BB962C8B-B14F-4D97-AF65-F5344CB8AC3E}">
        <p14:creationId xmlns:p14="http://schemas.microsoft.com/office/powerpoint/2010/main" val="2790066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F149A7-BFEB-AF45-B5A7-8F25A0CC6CC8}"/>
              </a:ext>
            </a:extLst>
          </p:cNvPr>
          <p:cNvSpPr>
            <a:spLocks noGrp="1"/>
          </p:cNvSpPr>
          <p:nvPr>
            <p:ph idx="1"/>
          </p:nvPr>
        </p:nvSpPr>
        <p:spPr/>
        <p:txBody>
          <a:bodyPr/>
          <a:lstStyle/>
          <a:p>
            <a:endParaRPr lang="en-US" dirty="0"/>
          </a:p>
          <a:p>
            <a:endParaRPr lang="en-US" dirty="0"/>
          </a:p>
        </p:txBody>
      </p:sp>
      <p:pic>
        <p:nvPicPr>
          <p:cNvPr id="10" name="Picture 9">
            <a:extLst>
              <a:ext uri="{FF2B5EF4-FFF2-40B4-BE49-F238E27FC236}">
                <a16:creationId xmlns:a16="http://schemas.microsoft.com/office/drawing/2014/main" id="{CD9E7018-BD18-EC48-B820-B099C6101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650" y="0"/>
            <a:ext cx="6988937" cy="6542202"/>
          </a:xfrm>
          <a:prstGeom prst="rect">
            <a:avLst/>
          </a:prstGeom>
        </p:spPr>
      </p:pic>
      <p:sp>
        <p:nvSpPr>
          <p:cNvPr id="12" name="Line Callout 1 11">
            <a:extLst>
              <a:ext uri="{FF2B5EF4-FFF2-40B4-BE49-F238E27FC236}">
                <a16:creationId xmlns:a16="http://schemas.microsoft.com/office/drawing/2014/main" id="{2922F98E-93CF-4E43-A20A-930A61E94503}"/>
              </a:ext>
            </a:extLst>
          </p:cNvPr>
          <p:cNvSpPr/>
          <p:nvPr/>
        </p:nvSpPr>
        <p:spPr>
          <a:xfrm>
            <a:off x="3105614" y="562244"/>
            <a:ext cx="1649266" cy="540115"/>
          </a:xfrm>
          <a:prstGeom prst="borderCallout1">
            <a:avLst>
              <a:gd name="adj1" fmla="val 18750"/>
              <a:gd name="adj2" fmla="val -412"/>
              <a:gd name="adj3" fmla="val 171447"/>
              <a:gd name="adj4" fmla="val -2179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Precompiler directive:  Do not send more than one version of this file to the compiler.  If you did, defining the same class twice would create an error.</a:t>
            </a:r>
          </a:p>
        </p:txBody>
      </p:sp>
      <p:sp>
        <p:nvSpPr>
          <p:cNvPr id="13" name="Line Callout 1 12">
            <a:extLst>
              <a:ext uri="{FF2B5EF4-FFF2-40B4-BE49-F238E27FC236}">
                <a16:creationId xmlns:a16="http://schemas.microsoft.com/office/drawing/2014/main" id="{4E4A2B60-70B4-5549-A9D2-FCD13058500B}"/>
              </a:ext>
            </a:extLst>
          </p:cNvPr>
          <p:cNvSpPr/>
          <p:nvPr/>
        </p:nvSpPr>
        <p:spPr>
          <a:xfrm>
            <a:off x="4563574" y="1954165"/>
            <a:ext cx="1278426" cy="377556"/>
          </a:xfrm>
          <a:prstGeom prst="borderCallout1">
            <a:avLst>
              <a:gd name="adj1" fmla="val 18750"/>
              <a:gd name="adj2" fmla="val -412"/>
              <a:gd name="adj3" fmla="val 210009"/>
              <a:gd name="adj4" fmla="val -2733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a:t>
            </a:r>
            <a:r>
              <a:rPr lang="en-US" sz="600" b="1" dirty="0">
                <a:solidFill>
                  <a:schemeClr val="tx1"/>
                </a:solidFill>
              </a:rPr>
              <a:t>Robot</a:t>
            </a:r>
            <a:r>
              <a:rPr lang="en-US" sz="600" dirty="0">
                <a:solidFill>
                  <a:schemeClr val="tx1"/>
                </a:solidFill>
              </a:rPr>
              <a:t> subclass inherits from the </a:t>
            </a:r>
            <a:r>
              <a:rPr lang="en-US" sz="600" b="1" dirty="0" err="1">
                <a:solidFill>
                  <a:schemeClr val="tx1"/>
                </a:solidFill>
              </a:rPr>
              <a:t>frc</a:t>
            </a:r>
            <a:r>
              <a:rPr lang="en-US" sz="600" b="1" dirty="0">
                <a:solidFill>
                  <a:schemeClr val="tx1"/>
                </a:solidFill>
              </a:rPr>
              <a:t>::TimedRobot</a:t>
            </a:r>
            <a:r>
              <a:rPr lang="en-US" sz="600" dirty="0">
                <a:solidFill>
                  <a:schemeClr val="tx1"/>
                </a:solidFill>
              </a:rPr>
              <a:t> class.</a:t>
            </a:r>
          </a:p>
        </p:txBody>
      </p:sp>
      <p:sp>
        <p:nvSpPr>
          <p:cNvPr id="14" name="Line Callout 1 13">
            <a:extLst>
              <a:ext uri="{FF2B5EF4-FFF2-40B4-BE49-F238E27FC236}">
                <a16:creationId xmlns:a16="http://schemas.microsoft.com/office/drawing/2014/main" id="{E41B67CE-FE2A-5C4B-8EA1-5B18193EDA2C}"/>
              </a:ext>
            </a:extLst>
          </p:cNvPr>
          <p:cNvSpPr/>
          <p:nvPr/>
        </p:nvSpPr>
        <p:spPr>
          <a:xfrm>
            <a:off x="5422094" y="2792364"/>
            <a:ext cx="2009946" cy="697595"/>
          </a:xfrm>
          <a:prstGeom prst="borderCallout1">
            <a:avLst>
              <a:gd name="adj1" fmla="val 18750"/>
              <a:gd name="adj2" fmla="val -412"/>
              <a:gd name="adj3" fmla="val 55628"/>
              <a:gd name="adj4" fmla="val -7371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Public member function declarations.  They are </a:t>
            </a:r>
            <a:r>
              <a:rPr lang="en-US" sz="600" b="1" dirty="0">
                <a:solidFill>
                  <a:schemeClr val="tx1"/>
                </a:solidFill>
              </a:rPr>
              <a:t>void</a:t>
            </a:r>
            <a:r>
              <a:rPr lang="en-US" sz="600" dirty="0">
                <a:solidFill>
                  <a:schemeClr val="tx1"/>
                </a:solidFill>
              </a:rPr>
              <a:t> because they don’t return anything, they just do stuff.  </a:t>
            </a:r>
            <a:r>
              <a:rPr lang="en-US" sz="600" b="1" dirty="0">
                <a:solidFill>
                  <a:schemeClr val="tx1"/>
                </a:solidFill>
              </a:rPr>
              <a:t>override</a:t>
            </a:r>
            <a:r>
              <a:rPr lang="en-US" sz="600" dirty="0">
                <a:solidFill>
                  <a:schemeClr val="tx1"/>
                </a:solidFill>
              </a:rPr>
              <a:t> ensure the member functions are always virtual. This means when a </a:t>
            </a:r>
            <a:r>
              <a:rPr lang="en-US" sz="600" b="1" dirty="0">
                <a:solidFill>
                  <a:schemeClr val="tx1"/>
                </a:solidFill>
              </a:rPr>
              <a:t>Robot</a:t>
            </a:r>
            <a:r>
              <a:rPr lang="en-US" sz="600" dirty="0">
                <a:solidFill>
                  <a:schemeClr val="tx1"/>
                </a:solidFill>
              </a:rPr>
              <a:t> object’s member function is called, we need to make sure it is our definition of </a:t>
            </a:r>
            <a:r>
              <a:rPr lang="en-US" sz="600" b="1" dirty="0" err="1">
                <a:solidFill>
                  <a:schemeClr val="tx1"/>
                </a:solidFill>
              </a:rPr>
              <a:t>Robot.RobotInit</a:t>
            </a:r>
            <a:r>
              <a:rPr lang="en-US" sz="600" b="1" dirty="0">
                <a:solidFill>
                  <a:schemeClr val="tx1"/>
                </a:solidFill>
              </a:rPr>
              <a:t>() </a:t>
            </a:r>
            <a:r>
              <a:rPr lang="en-US" sz="600" dirty="0">
                <a:solidFill>
                  <a:schemeClr val="tx1"/>
                </a:solidFill>
              </a:rPr>
              <a:t>and not the inherited </a:t>
            </a:r>
            <a:r>
              <a:rPr lang="en-US" sz="600" b="1" dirty="0" err="1">
                <a:solidFill>
                  <a:schemeClr val="tx1"/>
                </a:solidFill>
              </a:rPr>
              <a:t>frc</a:t>
            </a:r>
            <a:r>
              <a:rPr lang="en-US" sz="600" b="1" dirty="0">
                <a:solidFill>
                  <a:schemeClr val="tx1"/>
                </a:solidFill>
              </a:rPr>
              <a:t>::</a:t>
            </a:r>
            <a:r>
              <a:rPr lang="en-US" sz="600" b="1" dirty="0" err="1">
                <a:solidFill>
                  <a:schemeClr val="tx1"/>
                </a:solidFill>
              </a:rPr>
              <a:t>TimedRobot.RobotInt</a:t>
            </a:r>
            <a:r>
              <a:rPr lang="en-US" sz="600" b="1" dirty="0">
                <a:solidFill>
                  <a:schemeClr val="tx1"/>
                </a:solidFill>
              </a:rPr>
              <a:t>() </a:t>
            </a:r>
            <a:r>
              <a:rPr lang="en-US" sz="600" dirty="0">
                <a:solidFill>
                  <a:schemeClr val="tx1"/>
                </a:solidFill>
              </a:rPr>
              <a:t>function</a:t>
            </a:r>
            <a:r>
              <a:rPr lang="en-US" sz="600" b="1" dirty="0">
                <a:solidFill>
                  <a:schemeClr val="tx1"/>
                </a:solidFill>
              </a:rPr>
              <a:t> </a:t>
            </a:r>
            <a:r>
              <a:rPr lang="en-US" sz="600" dirty="0">
                <a:solidFill>
                  <a:schemeClr val="tx1"/>
                </a:solidFill>
              </a:rPr>
              <a:t>that is called.</a:t>
            </a:r>
          </a:p>
        </p:txBody>
      </p:sp>
      <p:sp>
        <p:nvSpPr>
          <p:cNvPr id="15" name="Line Callout 1 14">
            <a:extLst>
              <a:ext uri="{FF2B5EF4-FFF2-40B4-BE49-F238E27FC236}">
                <a16:creationId xmlns:a16="http://schemas.microsoft.com/office/drawing/2014/main" id="{2393CF1F-9300-C84B-98D4-2A552DE6D487}"/>
              </a:ext>
            </a:extLst>
          </p:cNvPr>
          <p:cNvSpPr/>
          <p:nvPr/>
        </p:nvSpPr>
        <p:spPr>
          <a:xfrm>
            <a:off x="5422094" y="3692574"/>
            <a:ext cx="2009946" cy="697595"/>
          </a:xfrm>
          <a:prstGeom prst="borderCallout1">
            <a:avLst>
              <a:gd name="adj1" fmla="val 18750"/>
              <a:gd name="adj2" fmla="val -412"/>
              <a:gd name="adj3" fmla="val 247149"/>
              <a:gd name="adj4" fmla="val -8534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When a </a:t>
            </a:r>
            <a:r>
              <a:rPr lang="en-US" sz="600" b="1" dirty="0">
                <a:solidFill>
                  <a:schemeClr val="tx1"/>
                </a:solidFill>
              </a:rPr>
              <a:t>Robot</a:t>
            </a:r>
            <a:r>
              <a:rPr lang="en-US" sz="600" dirty="0">
                <a:solidFill>
                  <a:schemeClr val="tx1"/>
                </a:solidFill>
              </a:rPr>
              <a:t> object is instantiated, a private member variable of type ‘pointer to a </a:t>
            </a:r>
            <a:r>
              <a:rPr lang="en-US" sz="600" b="1" dirty="0">
                <a:solidFill>
                  <a:schemeClr val="tx1"/>
                </a:solidFill>
              </a:rPr>
              <a:t>frc2::Command </a:t>
            </a:r>
            <a:r>
              <a:rPr lang="en-US" sz="600" dirty="0">
                <a:solidFill>
                  <a:schemeClr val="tx1"/>
                </a:solidFill>
              </a:rPr>
              <a:t>object is created, named </a:t>
            </a:r>
            <a:r>
              <a:rPr lang="en-US" sz="600" b="1" dirty="0" err="1">
                <a:solidFill>
                  <a:schemeClr val="tx1"/>
                </a:solidFill>
              </a:rPr>
              <a:t>m_autonomousCommand</a:t>
            </a:r>
            <a:r>
              <a:rPr lang="en-US" sz="600" dirty="0">
                <a:solidFill>
                  <a:schemeClr val="tx1"/>
                </a:solidFill>
              </a:rPr>
              <a:t>, and is set to the null pointer by default.  If it is not set to anything and autonomous mode is executed, the </a:t>
            </a:r>
            <a:r>
              <a:rPr lang="en-US" sz="600" dirty="0" err="1">
                <a:solidFill>
                  <a:schemeClr val="tx1"/>
                </a:solidFill>
              </a:rPr>
              <a:t>RoboRio</a:t>
            </a:r>
            <a:r>
              <a:rPr lang="en-US" sz="600" dirty="0">
                <a:solidFill>
                  <a:schemeClr val="tx1"/>
                </a:solidFill>
              </a:rPr>
              <a:t> will start executing code from some random spot in memory.</a:t>
            </a:r>
          </a:p>
        </p:txBody>
      </p:sp>
      <p:sp>
        <p:nvSpPr>
          <p:cNvPr id="16" name="Line Callout 1 15">
            <a:extLst>
              <a:ext uri="{FF2B5EF4-FFF2-40B4-BE49-F238E27FC236}">
                <a16:creationId xmlns:a16="http://schemas.microsoft.com/office/drawing/2014/main" id="{959136CB-C71B-AC41-BF13-8C06E01FEA04}"/>
              </a:ext>
            </a:extLst>
          </p:cNvPr>
          <p:cNvSpPr/>
          <p:nvPr/>
        </p:nvSpPr>
        <p:spPr>
          <a:xfrm>
            <a:off x="5143361" y="6242977"/>
            <a:ext cx="2009946" cy="480612"/>
          </a:xfrm>
          <a:prstGeom prst="borderCallout1">
            <a:avLst>
              <a:gd name="adj1" fmla="val 18750"/>
              <a:gd name="adj2" fmla="val -412"/>
              <a:gd name="adj3" fmla="val -73418"/>
              <a:gd name="adj4" fmla="val -5631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When a </a:t>
            </a:r>
            <a:r>
              <a:rPr lang="en-US" sz="600" b="1" dirty="0">
                <a:solidFill>
                  <a:schemeClr val="tx1"/>
                </a:solidFill>
              </a:rPr>
              <a:t>Robot</a:t>
            </a:r>
            <a:r>
              <a:rPr lang="en-US" sz="600" dirty="0">
                <a:solidFill>
                  <a:schemeClr val="tx1"/>
                </a:solidFill>
              </a:rPr>
              <a:t> object is instantiated, a private member object of type </a:t>
            </a:r>
            <a:r>
              <a:rPr lang="en-US" sz="600" b="1" dirty="0">
                <a:solidFill>
                  <a:schemeClr val="tx1"/>
                </a:solidFill>
              </a:rPr>
              <a:t>RobotContainer</a:t>
            </a:r>
            <a:r>
              <a:rPr lang="en-US" sz="600" dirty="0">
                <a:solidFill>
                  <a:schemeClr val="tx1"/>
                </a:solidFill>
              </a:rPr>
              <a:t> named </a:t>
            </a:r>
            <a:r>
              <a:rPr lang="en-US" sz="600" b="1" dirty="0" err="1">
                <a:solidFill>
                  <a:schemeClr val="tx1"/>
                </a:solidFill>
              </a:rPr>
              <a:t>m_container</a:t>
            </a:r>
            <a:r>
              <a:rPr lang="en-US" sz="600" b="1" dirty="0">
                <a:solidFill>
                  <a:schemeClr val="tx1"/>
                </a:solidFill>
              </a:rPr>
              <a:t> </a:t>
            </a:r>
            <a:r>
              <a:rPr lang="en-US" sz="600" dirty="0">
                <a:solidFill>
                  <a:schemeClr val="tx1"/>
                </a:solidFill>
              </a:rPr>
              <a:t>is created.</a:t>
            </a:r>
          </a:p>
        </p:txBody>
      </p:sp>
      <p:sp>
        <p:nvSpPr>
          <p:cNvPr id="17" name="Rounded Rectangular Callout 16">
            <a:extLst>
              <a:ext uri="{FF2B5EF4-FFF2-40B4-BE49-F238E27FC236}">
                <a16:creationId xmlns:a16="http://schemas.microsoft.com/office/drawing/2014/main" id="{74341C96-39C1-2D48-8AB2-746C2EEF85E5}"/>
              </a:ext>
            </a:extLst>
          </p:cNvPr>
          <p:cNvSpPr/>
          <p:nvPr/>
        </p:nvSpPr>
        <p:spPr>
          <a:xfrm>
            <a:off x="6223417" y="5080242"/>
            <a:ext cx="2026631" cy="981348"/>
          </a:xfrm>
          <a:prstGeom prst="wedgeRoundRectCallout">
            <a:avLst>
              <a:gd name="adj1" fmla="val -181869"/>
              <a:gd name="adj2" fmla="val 1473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Instantiated objects are named </a:t>
            </a:r>
            <a:r>
              <a:rPr lang="en-US" sz="1000" b="1" dirty="0">
                <a:solidFill>
                  <a:schemeClr val="tx1"/>
                </a:solidFill>
              </a:rPr>
              <a:t>m_</a:t>
            </a:r>
            <a:r>
              <a:rPr lang="en-US" sz="1000" dirty="0">
                <a:solidFill>
                  <a:schemeClr val="tx1"/>
                </a:solidFill>
              </a:rPr>
              <a:t>.  Things like the RobotContainer should only be declared one time in one file.  Be careful about this.</a:t>
            </a:r>
          </a:p>
        </p:txBody>
      </p:sp>
    </p:spTree>
    <p:extLst>
      <p:ext uri="{BB962C8B-B14F-4D97-AF65-F5344CB8AC3E}">
        <p14:creationId xmlns:p14="http://schemas.microsoft.com/office/powerpoint/2010/main" val="4042305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78759EF-8101-B74A-BE5A-333B82DA65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706"/>
            <a:ext cx="3220719" cy="6845294"/>
          </a:xfrm>
        </p:spPr>
      </p:pic>
      <p:sp>
        <p:nvSpPr>
          <p:cNvPr id="17" name="Line Callout 1 16">
            <a:extLst>
              <a:ext uri="{FF2B5EF4-FFF2-40B4-BE49-F238E27FC236}">
                <a16:creationId xmlns:a16="http://schemas.microsoft.com/office/drawing/2014/main" id="{C78D8720-3950-5447-80F2-C53BA09F9C63}"/>
              </a:ext>
            </a:extLst>
          </p:cNvPr>
          <p:cNvSpPr/>
          <p:nvPr/>
        </p:nvSpPr>
        <p:spPr>
          <a:xfrm>
            <a:off x="3496608" y="71736"/>
            <a:ext cx="2863551" cy="700423"/>
          </a:xfrm>
          <a:prstGeom prst="borderCallout1">
            <a:avLst>
              <a:gd name="adj1" fmla="val 18750"/>
              <a:gd name="adj2" fmla="val -412"/>
              <a:gd name="adj3" fmla="val 127522"/>
              <a:gd name="adj4" fmla="val -89145"/>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precompiler directive includes the header file (previous slide) as if all the code was typed right here.  The complier doesn’t know the difference.  </a:t>
            </a:r>
          </a:p>
          <a:p>
            <a:pPr algn="ctr"/>
            <a:endParaRPr lang="en-US" sz="600" dirty="0">
              <a:solidFill>
                <a:schemeClr val="tx1"/>
              </a:solidFill>
            </a:endParaRPr>
          </a:p>
          <a:p>
            <a:pPr algn="ctr"/>
            <a:r>
              <a:rPr lang="en-US" sz="600" dirty="0">
                <a:solidFill>
                  <a:schemeClr val="tx1"/>
                </a:solidFill>
              </a:rPr>
              <a:t>The classes (including declaration of member functions) should be defined in the header file.  The C++ files includes the implementation of what the member functions do.  Keeping things sperate like this makes it easier to manage complex programs.  </a:t>
            </a:r>
          </a:p>
        </p:txBody>
      </p:sp>
      <p:sp>
        <p:nvSpPr>
          <p:cNvPr id="18" name="Line Callout 1 17">
            <a:extLst>
              <a:ext uri="{FF2B5EF4-FFF2-40B4-BE49-F238E27FC236}">
                <a16:creationId xmlns:a16="http://schemas.microsoft.com/office/drawing/2014/main" id="{607E95AD-F88A-4048-8995-81198F9C73C4}"/>
              </a:ext>
            </a:extLst>
          </p:cNvPr>
          <p:cNvSpPr/>
          <p:nvPr/>
        </p:nvSpPr>
        <p:spPr>
          <a:xfrm>
            <a:off x="4441488" y="965817"/>
            <a:ext cx="1466551" cy="344823"/>
          </a:xfrm>
          <a:prstGeom prst="borderCallout1">
            <a:avLst>
              <a:gd name="adj1" fmla="val 18750"/>
              <a:gd name="adj2" fmla="val -412"/>
              <a:gd name="adj3" fmla="val 129656"/>
              <a:gd name="adj4" fmla="val -21644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Any system wide code you want executed one time when the robot starts up should go inside the </a:t>
            </a:r>
            <a:r>
              <a:rPr lang="en-US" sz="600" b="1" dirty="0">
                <a:solidFill>
                  <a:schemeClr val="tx1"/>
                </a:solidFill>
              </a:rPr>
              <a:t>{}</a:t>
            </a:r>
            <a:r>
              <a:rPr lang="en-US" sz="600" dirty="0">
                <a:solidFill>
                  <a:schemeClr val="tx1"/>
                </a:solidFill>
              </a:rPr>
              <a:t>.</a:t>
            </a:r>
          </a:p>
        </p:txBody>
      </p:sp>
      <p:sp>
        <p:nvSpPr>
          <p:cNvPr id="19" name="Line Callout 1 18">
            <a:extLst>
              <a:ext uri="{FF2B5EF4-FFF2-40B4-BE49-F238E27FC236}">
                <a16:creationId xmlns:a16="http://schemas.microsoft.com/office/drawing/2014/main" id="{5A9717F1-24C6-8844-B89A-6C5C6B4B07E7}"/>
              </a:ext>
            </a:extLst>
          </p:cNvPr>
          <p:cNvSpPr/>
          <p:nvPr/>
        </p:nvSpPr>
        <p:spPr>
          <a:xfrm>
            <a:off x="4863128" y="1956416"/>
            <a:ext cx="2619711" cy="654704"/>
          </a:xfrm>
          <a:prstGeom prst="borderCallout1">
            <a:avLst>
              <a:gd name="adj1" fmla="val 18750"/>
              <a:gd name="adj2" fmla="val -412"/>
              <a:gd name="adj3" fmla="val 57423"/>
              <a:gd name="adj4" fmla="val -6872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”behind the scenes code” of a </a:t>
            </a:r>
            <a:r>
              <a:rPr lang="en-US" sz="600" b="1" dirty="0">
                <a:solidFill>
                  <a:schemeClr val="tx1"/>
                </a:solidFill>
              </a:rPr>
              <a:t>Robot</a:t>
            </a:r>
            <a:r>
              <a:rPr lang="en-US" sz="600" dirty="0">
                <a:solidFill>
                  <a:schemeClr val="tx1"/>
                </a:solidFill>
              </a:rPr>
              <a:t> object executes the </a:t>
            </a:r>
            <a:r>
              <a:rPr lang="en-US" sz="600" b="1" dirty="0">
                <a:solidFill>
                  <a:schemeClr val="tx1"/>
                </a:solidFill>
              </a:rPr>
              <a:t>RobotPeriodic() </a:t>
            </a:r>
            <a:r>
              <a:rPr lang="en-US" sz="600" dirty="0">
                <a:solidFill>
                  <a:schemeClr val="tx1"/>
                </a:solidFill>
              </a:rPr>
              <a:t>function every 20ms.  Every 20ms, the </a:t>
            </a:r>
            <a:r>
              <a:rPr lang="en-US" sz="600" b="1" dirty="0">
                <a:solidFill>
                  <a:schemeClr val="tx1"/>
                </a:solidFill>
              </a:rPr>
              <a:t>frc2::</a:t>
            </a:r>
            <a:r>
              <a:rPr lang="en-US" sz="600" b="1" dirty="0" err="1">
                <a:solidFill>
                  <a:schemeClr val="tx1"/>
                </a:solidFill>
              </a:rPr>
              <a:t>CommandScheduler</a:t>
            </a:r>
            <a:r>
              <a:rPr lang="en-US" sz="600" b="1" dirty="0">
                <a:solidFill>
                  <a:schemeClr val="tx1"/>
                </a:solidFill>
              </a:rPr>
              <a:t>::</a:t>
            </a:r>
            <a:r>
              <a:rPr lang="en-US" sz="600" b="1" dirty="0" err="1">
                <a:solidFill>
                  <a:schemeClr val="tx1"/>
                </a:solidFill>
              </a:rPr>
              <a:t>GetInstance</a:t>
            </a:r>
            <a:r>
              <a:rPr lang="en-US" sz="600" b="1" dirty="0">
                <a:solidFill>
                  <a:schemeClr val="tx1"/>
                </a:solidFill>
              </a:rPr>
              <a:t>() </a:t>
            </a:r>
            <a:r>
              <a:rPr lang="en-US" sz="600" dirty="0">
                <a:solidFill>
                  <a:schemeClr val="tx1"/>
                </a:solidFill>
              </a:rPr>
              <a:t>function is run and returns the robot’s </a:t>
            </a:r>
            <a:r>
              <a:rPr lang="en-US" sz="600" b="1" dirty="0" err="1">
                <a:solidFill>
                  <a:schemeClr val="tx1"/>
                </a:solidFill>
              </a:rPr>
              <a:t>CommandScheduler</a:t>
            </a:r>
            <a:r>
              <a:rPr lang="en-US" sz="600" dirty="0">
                <a:solidFill>
                  <a:schemeClr val="tx1"/>
                </a:solidFill>
              </a:rPr>
              <a:t> instance.  The </a:t>
            </a:r>
            <a:r>
              <a:rPr lang="en-US" sz="600" b="1" dirty="0">
                <a:solidFill>
                  <a:schemeClr val="tx1"/>
                </a:solidFill>
              </a:rPr>
              <a:t>Run() </a:t>
            </a:r>
            <a:r>
              <a:rPr lang="en-US" sz="600" dirty="0">
                <a:solidFill>
                  <a:schemeClr val="tx1"/>
                </a:solidFill>
              </a:rPr>
              <a:t>member function of the instance is then executed which goes through an iteration of the command scheduler.  The syntax involves chaining (see next slide).</a:t>
            </a:r>
            <a:endParaRPr lang="en-US" sz="600" b="1" dirty="0">
              <a:solidFill>
                <a:schemeClr val="tx1"/>
              </a:solidFill>
            </a:endParaRPr>
          </a:p>
        </p:txBody>
      </p:sp>
      <p:sp>
        <p:nvSpPr>
          <p:cNvPr id="20" name="Line Callout 1 19">
            <a:extLst>
              <a:ext uri="{FF2B5EF4-FFF2-40B4-BE49-F238E27FC236}">
                <a16:creationId xmlns:a16="http://schemas.microsoft.com/office/drawing/2014/main" id="{C76084D1-604C-B542-A731-9B1C6D8E5B3D}"/>
              </a:ext>
            </a:extLst>
          </p:cNvPr>
          <p:cNvSpPr/>
          <p:nvPr/>
        </p:nvSpPr>
        <p:spPr>
          <a:xfrm>
            <a:off x="5970568" y="2929544"/>
            <a:ext cx="2619711" cy="428336"/>
          </a:xfrm>
          <a:prstGeom prst="borderCallout1">
            <a:avLst>
              <a:gd name="adj1" fmla="val 18750"/>
              <a:gd name="adj2" fmla="val -412"/>
              <a:gd name="adj3" fmla="val 197369"/>
              <a:gd name="adj4" fmla="val -13368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Sets </a:t>
            </a:r>
            <a:r>
              <a:rPr lang="en-US" sz="600" b="1" dirty="0" err="1">
                <a:solidFill>
                  <a:schemeClr val="tx1"/>
                </a:solidFill>
              </a:rPr>
              <a:t>m_autonomousComman</a:t>
            </a:r>
            <a:r>
              <a:rPr lang="en-US" sz="600" dirty="0" err="1">
                <a:solidFill>
                  <a:schemeClr val="tx1"/>
                </a:solidFill>
              </a:rPr>
              <a:t>d</a:t>
            </a:r>
            <a:r>
              <a:rPr lang="en-US" sz="600" dirty="0">
                <a:solidFill>
                  <a:schemeClr val="tx1"/>
                </a:solidFill>
              </a:rPr>
              <a:t> pointer to the memory location of the autonomous command returned by the </a:t>
            </a:r>
            <a:r>
              <a:rPr lang="en-US" sz="600" b="1" dirty="0" err="1">
                <a:solidFill>
                  <a:schemeClr val="tx1"/>
                </a:solidFill>
              </a:rPr>
              <a:t>GetAutonomousCommand</a:t>
            </a:r>
            <a:r>
              <a:rPr lang="en-US" sz="600" dirty="0">
                <a:solidFill>
                  <a:schemeClr val="tx1"/>
                </a:solidFill>
              </a:rPr>
              <a:t> member function of the </a:t>
            </a:r>
            <a:r>
              <a:rPr lang="en-US" sz="600" b="1" dirty="0">
                <a:solidFill>
                  <a:schemeClr val="tx1"/>
                </a:solidFill>
              </a:rPr>
              <a:t>RobotContainer</a:t>
            </a:r>
            <a:r>
              <a:rPr lang="en-US" sz="600" dirty="0">
                <a:solidFill>
                  <a:schemeClr val="tx1"/>
                </a:solidFill>
              </a:rPr>
              <a:t> class (which gets it from the </a:t>
            </a:r>
            <a:r>
              <a:rPr lang="en-US" sz="600" b="1" dirty="0" err="1">
                <a:solidFill>
                  <a:schemeClr val="tx1"/>
                </a:solidFill>
              </a:rPr>
              <a:t>SendableChooser</a:t>
            </a:r>
            <a:r>
              <a:rPr lang="en-US" sz="600" dirty="0">
                <a:solidFill>
                  <a:schemeClr val="tx1"/>
                </a:solidFill>
              </a:rPr>
              <a:t>). </a:t>
            </a:r>
            <a:endParaRPr lang="en-US" sz="600" b="1" dirty="0">
              <a:solidFill>
                <a:schemeClr val="tx1"/>
              </a:solidFill>
            </a:endParaRPr>
          </a:p>
        </p:txBody>
      </p:sp>
      <p:sp>
        <p:nvSpPr>
          <p:cNvPr id="21" name="Line Callout 1 20">
            <a:extLst>
              <a:ext uri="{FF2B5EF4-FFF2-40B4-BE49-F238E27FC236}">
                <a16:creationId xmlns:a16="http://schemas.microsoft.com/office/drawing/2014/main" id="{9C97B47E-509B-2E43-B1CB-4050600F712C}"/>
              </a:ext>
            </a:extLst>
          </p:cNvPr>
          <p:cNvSpPr/>
          <p:nvPr/>
        </p:nvSpPr>
        <p:spPr>
          <a:xfrm>
            <a:off x="4598183" y="3795377"/>
            <a:ext cx="2619711" cy="428336"/>
          </a:xfrm>
          <a:prstGeom prst="borderCallout1">
            <a:avLst>
              <a:gd name="adj1" fmla="val 18750"/>
              <a:gd name="adj2" fmla="val -412"/>
              <a:gd name="adj3" fmla="val 60981"/>
              <a:gd name="adj4" fmla="val -114489"/>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If the pointer to the command points to an actual spot in memory, then schedule it via the </a:t>
            </a:r>
            <a:r>
              <a:rPr lang="en-US" sz="600" b="1" dirty="0">
                <a:solidFill>
                  <a:schemeClr val="tx1"/>
                </a:solidFill>
              </a:rPr>
              <a:t>frc2::</a:t>
            </a:r>
            <a:r>
              <a:rPr lang="en-US" sz="600" b="1" dirty="0" err="1">
                <a:solidFill>
                  <a:schemeClr val="tx1"/>
                </a:solidFill>
              </a:rPr>
              <a:t>command.Schedule</a:t>
            </a:r>
            <a:r>
              <a:rPr lang="en-US" sz="600" b="1" dirty="0">
                <a:solidFill>
                  <a:schemeClr val="tx1"/>
                </a:solidFill>
              </a:rPr>
              <a:t>()</a:t>
            </a:r>
            <a:r>
              <a:rPr lang="en-US" sz="600" dirty="0">
                <a:solidFill>
                  <a:schemeClr val="tx1"/>
                </a:solidFill>
              </a:rPr>
              <a:t> inherited member function (member function of the thing pointed to, not of the pointer itself).  See following slide.</a:t>
            </a:r>
            <a:endParaRPr lang="en-US" sz="600" b="1" dirty="0">
              <a:solidFill>
                <a:schemeClr val="tx1"/>
              </a:solidFill>
            </a:endParaRPr>
          </a:p>
        </p:txBody>
      </p:sp>
      <p:sp>
        <p:nvSpPr>
          <p:cNvPr id="22" name="Line Callout 1 21">
            <a:extLst>
              <a:ext uri="{FF2B5EF4-FFF2-40B4-BE49-F238E27FC236}">
                <a16:creationId xmlns:a16="http://schemas.microsoft.com/office/drawing/2014/main" id="{305B876A-0A7A-A647-9896-09EA890BA2B6}"/>
              </a:ext>
            </a:extLst>
          </p:cNvPr>
          <p:cNvSpPr/>
          <p:nvPr/>
        </p:nvSpPr>
        <p:spPr>
          <a:xfrm>
            <a:off x="3928409" y="4421450"/>
            <a:ext cx="1481792" cy="800789"/>
          </a:xfrm>
          <a:prstGeom prst="borderCallout1">
            <a:avLst>
              <a:gd name="adj1" fmla="val 18750"/>
              <a:gd name="adj2" fmla="val -412"/>
              <a:gd name="adj3" fmla="val 235051"/>
              <a:gd name="adj4" fmla="val -17144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Precompiler directive to send the text between </a:t>
            </a:r>
            <a:r>
              <a:rPr lang="en-US" sz="600" b="1" dirty="0">
                <a:solidFill>
                  <a:schemeClr val="tx1"/>
                </a:solidFill>
              </a:rPr>
              <a:t>#</a:t>
            </a:r>
            <a:r>
              <a:rPr lang="en-US" sz="600" b="1" dirty="0" err="1">
                <a:solidFill>
                  <a:schemeClr val="tx1"/>
                </a:solidFill>
              </a:rPr>
              <a:t>ifndef</a:t>
            </a:r>
            <a:r>
              <a:rPr lang="en-US" sz="600" b="1" dirty="0">
                <a:solidFill>
                  <a:schemeClr val="tx1"/>
                </a:solidFill>
              </a:rPr>
              <a:t> </a:t>
            </a:r>
            <a:r>
              <a:rPr lang="en-US" sz="600" dirty="0">
                <a:solidFill>
                  <a:schemeClr val="tx1"/>
                </a:solidFill>
              </a:rPr>
              <a:t>and </a:t>
            </a:r>
            <a:r>
              <a:rPr lang="en-US" sz="600" b="1" dirty="0">
                <a:solidFill>
                  <a:schemeClr val="tx1"/>
                </a:solidFill>
              </a:rPr>
              <a:t>#endif </a:t>
            </a:r>
            <a:r>
              <a:rPr lang="en-US" sz="600" dirty="0">
                <a:solidFill>
                  <a:schemeClr val="tx1"/>
                </a:solidFill>
              </a:rPr>
              <a:t>to the compiler if the global variable </a:t>
            </a:r>
            <a:r>
              <a:rPr lang="en-US" sz="600" b="1" dirty="0">
                <a:solidFill>
                  <a:schemeClr val="tx1"/>
                </a:solidFill>
              </a:rPr>
              <a:t>RUNNING_FRC_TESTS</a:t>
            </a:r>
            <a:r>
              <a:rPr lang="en-US" sz="600" dirty="0">
                <a:solidFill>
                  <a:schemeClr val="tx1"/>
                </a:solidFill>
              </a:rPr>
              <a:t> has has not been defined.  Normally it is not defined.</a:t>
            </a:r>
            <a:endParaRPr lang="en-US" sz="600" b="1" dirty="0">
              <a:solidFill>
                <a:schemeClr val="tx1"/>
              </a:solidFill>
            </a:endParaRPr>
          </a:p>
        </p:txBody>
      </p:sp>
      <p:sp>
        <p:nvSpPr>
          <p:cNvPr id="23" name="Line Callout 1 22">
            <a:extLst>
              <a:ext uri="{FF2B5EF4-FFF2-40B4-BE49-F238E27FC236}">
                <a16:creationId xmlns:a16="http://schemas.microsoft.com/office/drawing/2014/main" id="{92640417-9ABC-3547-88D9-88CFB1BA28A1}"/>
              </a:ext>
            </a:extLst>
          </p:cNvPr>
          <p:cNvSpPr/>
          <p:nvPr/>
        </p:nvSpPr>
        <p:spPr>
          <a:xfrm>
            <a:off x="5045223" y="6194892"/>
            <a:ext cx="2629872" cy="547597"/>
          </a:xfrm>
          <a:prstGeom prst="borderCallout1">
            <a:avLst>
              <a:gd name="adj1" fmla="val 18750"/>
              <a:gd name="adj2" fmla="val -412"/>
              <a:gd name="adj3" fmla="val 70162"/>
              <a:gd name="adj4" fmla="val -11391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main() </a:t>
            </a:r>
            <a:r>
              <a:rPr lang="en-US" sz="600" dirty="0">
                <a:solidFill>
                  <a:schemeClr val="tx1"/>
                </a:solidFill>
              </a:rPr>
              <a:t>calls the </a:t>
            </a:r>
            <a:r>
              <a:rPr lang="en-US" sz="600" b="1" dirty="0" err="1">
                <a:solidFill>
                  <a:schemeClr val="tx1"/>
                </a:solidFill>
              </a:rPr>
              <a:t>frc</a:t>
            </a:r>
            <a:r>
              <a:rPr lang="en-US" sz="600" b="1" dirty="0">
                <a:solidFill>
                  <a:schemeClr val="tx1"/>
                </a:solidFill>
              </a:rPr>
              <a:t>::StartRobot</a:t>
            </a:r>
            <a:r>
              <a:rPr lang="en-US" sz="600" dirty="0">
                <a:solidFill>
                  <a:schemeClr val="tx1"/>
                </a:solidFill>
              </a:rPr>
              <a:t> function with a template parameter of type </a:t>
            </a:r>
            <a:r>
              <a:rPr lang="en-US" sz="600" b="1" dirty="0">
                <a:solidFill>
                  <a:schemeClr val="tx1"/>
                </a:solidFill>
              </a:rPr>
              <a:t>Robot</a:t>
            </a:r>
            <a:r>
              <a:rPr lang="en-US" sz="600" dirty="0">
                <a:solidFill>
                  <a:schemeClr val="tx1"/>
                </a:solidFill>
              </a:rPr>
              <a:t>.  It returns an integer (probably and error code of why the program stopped).  Templating allows code to be written without specifying the type of an object ahead of time. When the code is complied, it is complied based on the type that is passed as a template argument.</a:t>
            </a:r>
          </a:p>
        </p:txBody>
      </p:sp>
      <p:sp>
        <p:nvSpPr>
          <p:cNvPr id="7" name="Rounded Rectangular Callout 6">
            <a:extLst>
              <a:ext uri="{FF2B5EF4-FFF2-40B4-BE49-F238E27FC236}">
                <a16:creationId xmlns:a16="http://schemas.microsoft.com/office/drawing/2014/main" id="{7FE366FA-244F-8C43-AAFE-AFBF02FB467C}"/>
              </a:ext>
            </a:extLst>
          </p:cNvPr>
          <p:cNvSpPr/>
          <p:nvPr/>
        </p:nvSpPr>
        <p:spPr>
          <a:xfrm>
            <a:off x="5841999" y="4330533"/>
            <a:ext cx="3093721" cy="1558943"/>
          </a:xfrm>
          <a:prstGeom prst="wedgeRoundRectCallout">
            <a:avLst>
              <a:gd name="adj1" fmla="val -183841"/>
              <a:gd name="adj2" fmla="val 9138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 is the </a:t>
            </a:r>
            <a:r>
              <a:rPr lang="en-US" sz="1000" b="1" dirty="0">
                <a:solidFill>
                  <a:schemeClr val="tx1"/>
                </a:solidFill>
              </a:rPr>
              <a:t>main(){} </a:t>
            </a:r>
            <a:r>
              <a:rPr lang="en-US" sz="1000" dirty="0">
                <a:solidFill>
                  <a:schemeClr val="tx1"/>
                </a:solidFill>
              </a:rPr>
              <a:t>function where execution begins.  Basically it calls a function that gets all the “behind the scenes” code of the WPI Libraries going and instantiates a </a:t>
            </a:r>
            <a:r>
              <a:rPr lang="en-US" sz="1000" b="1" dirty="0">
                <a:solidFill>
                  <a:schemeClr val="tx1"/>
                </a:solidFill>
              </a:rPr>
              <a:t>Robot</a:t>
            </a:r>
            <a:r>
              <a:rPr lang="en-US" sz="1000" dirty="0">
                <a:solidFill>
                  <a:schemeClr val="tx1"/>
                </a:solidFill>
              </a:rPr>
              <a:t> object which then instantiates a </a:t>
            </a:r>
            <a:r>
              <a:rPr lang="en-US" sz="1000" b="1" dirty="0">
                <a:solidFill>
                  <a:schemeClr val="tx1"/>
                </a:solidFill>
              </a:rPr>
              <a:t>RobotContainer</a:t>
            </a:r>
            <a:r>
              <a:rPr lang="en-US" sz="1000" dirty="0">
                <a:solidFill>
                  <a:schemeClr val="tx1"/>
                </a:solidFill>
              </a:rPr>
              <a:t> object (</a:t>
            </a:r>
            <a:r>
              <a:rPr lang="en-US" sz="1000" b="1" dirty="0" err="1">
                <a:solidFill>
                  <a:schemeClr val="tx1"/>
                </a:solidFill>
              </a:rPr>
              <a:t>m_container</a:t>
            </a:r>
            <a:r>
              <a:rPr lang="en-US" sz="1000" dirty="0">
                <a:solidFill>
                  <a:schemeClr val="tx1"/>
                </a:solidFill>
              </a:rPr>
              <a:t>) and a pointer to an autonomous command (</a:t>
            </a:r>
            <a:r>
              <a:rPr lang="en-US" sz="1000" b="1" dirty="0" err="1">
                <a:solidFill>
                  <a:schemeClr val="tx1"/>
                </a:solidFill>
              </a:rPr>
              <a:t>m_autonomousCommand</a:t>
            </a:r>
            <a:r>
              <a:rPr lang="en-US" sz="1000" dirty="0">
                <a:solidFill>
                  <a:schemeClr val="tx1"/>
                </a:solidFill>
              </a:rPr>
              <a:t>)</a:t>
            </a:r>
          </a:p>
        </p:txBody>
      </p:sp>
    </p:spTree>
    <p:extLst>
      <p:ext uri="{BB962C8B-B14F-4D97-AF65-F5344CB8AC3E}">
        <p14:creationId xmlns:p14="http://schemas.microsoft.com/office/powerpoint/2010/main" val="2210530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Member function Chaining</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47500" lnSpcReduction="20000"/>
          </a:bodyPr>
          <a:lstStyle/>
          <a:p>
            <a:pPr marL="0" indent="0">
              <a:buNone/>
            </a:pPr>
            <a:endParaRPr lang="en-US" dirty="0"/>
          </a:p>
          <a:p>
            <a:r>
              <a:rPr lang="en-US" dirty="0"/>
              <a:t>Imagine I create a class </a:t>
            </a:r>
            <a:r>
              <a:rPr lang="en-US" b="1" dirty="0"/>
              <a:t>Math</a:t>
            </a:r>
            <a:r>
              <a:rPr lang="en-US" dirty="0"/>
              <a:t> with member functions </a:t>
            </a:r>
            <a:r>
              <a:rPr lang="en-US" b="1" dirty="0"/>
              <a:t>Double</a:t>
            </a:r>
            <a:r>
              <a:rPr lang="en-US" dirty="0"/>
              <a:t>, </a:t>
            </a:r>
            <a:r>
              <a:rPr lang="en-US" b="1" dirty="0"/>
              <a:t>Triple</a:t>
            </a:r>
            <a:r>
              <a:rPr lang="en-US" dirty="0"/>
              <a:t> and </a:t>
            </a:r>
            <a:r>
              <a:rPr lang="en-US" b="1" dirty="0"/>
              <a:t>Half </a:t>
            </a:r>
            <a:r>
              <a:rPr lang="en-US" dirty="0"/>
              <a:t>defined like this:</a:t>
            </a:r>
          </a:p>
          <a:p>
            <a:pPr lvl="1"/>
            <a:r>
              <a:rPr lang="en-US" b="1" dirty="0"/>
              <a:t>Int Triple(Int X){return X*X*X;}</a:t>
            </a:r>
          </a:p>
          <a:p>
            <a:r>
              <a:rPr lang="en-US" dirty="0"/>
              <a:t>You could write code like this:</a:t>
            </a:r>
          </a:p>
          <a:p>
            <a:pPr lvl="1"/>
            <a:r>
              <a:rPr lang="en-US" b="1" dirty="0"/>
              <a:t>a = </a:t>
            </a:r>
            <a:r>
              <a:rPr lang="en-US" b="1" dirty="0" err="1"/>
              <a:t>Math.Half</a:t>
            </a:r>
            <a:r>
              <a:rPr lang="en-US" b="1" dirty="0"/>
              <a:t>(20);</a:t>
            </a:r>
          </a:p>
          <a:p>
            <a:pPr lvl="1"/>
            <a:r>
              <a:rPr lang="en-US" b="1" dirty="0"/>
              <a:t>b = </a:t>
            </a:r>
            <a:r>
              <a:rPr lang="en-US" b="1" dirty="0" err="1"/>
              <a:t>Math.Tripple</a:t>
            </a:r>
            <a:r>
              <a:rPr lang="en-US" b="1" dirty="0"/>
              <a:t>(a);</a:t>
            </a:r>
          </a:p>
          <a:p>
            <a:pPr lvl="1"/>
            <a:r>
              <a:rPr lang="en-US" b="1" dirty="0"/>
              <a:t>c = </a:t>
            </a:r>
            <a:r>
              <a:rPr lang="en-US" b="1" dirty="0" err="1"/>
              <a:t>Math.Double</a:t>
            </a:r>
            <a:r>
              <a:rPr lang="en-US" b="1" dirty="0"/>
              <a:t>(b);</a:t>
            </a:r>
          </a:p>
          <a:p>
            <a:pPr lvl="1"/>
            <a:r>
              <a:rPr lang="en-US" b="1" dirty="0" err="1"/>
              <a:t>cout</a:t>
            </a:r>
            <a:r>
              <a:rPr lang="en-US" b="1" dirty="0"/>
              <a:t> &lt;&lt; “c = “ &lt;&lt; c;</a:t>
            </a:r>
          </a:p>
          <a:p>
            <a:r>
              <a:rPr lang="en-US" dirty="0"/>
              <a:t>Or you could chain the member functions like this:</a:t>
            </a:r>
          </a:p>
          <a:p>
            <a:pPr lvl="1"/>
            <a:r>
              <a:rPr lang="en-US" b="1" dirty="0" err="1"/>
              <a:t>Math.Half</a:t>
            </a:r>
            <a:r>
              <a:rPr lang="en-US" b="1" dirty="0"/>
              <a:t>(20).</a:t>
            </a:r>
            <a:r>
              <a:rPr lang="en-US" b="1" dirty="0" err="1"/>
              <a:t>Tripple.Double</a:t>
            </a:r>
            <a:r>
              <a:rPr lang="en-US" b="1" dirty="0"/>
              <a:t>;</a:t>
            </a:r>
          </a:p>
          <a:p>
            <a:pPr lvl="1"/>
            <a:r>
              <a:rPr lang="en-US" b="1" dirty="0" err="1"/>
              <a:t>cout</a:t>
            </a:r>
            <a:r>
              <a:rPr lang="en-US" b="1" dirty="0"/>
              <a:t> &lt;&lt; “c = “ &lt;&lt; c;</a:t>
            </a:r>
          </a:p>
          <a:p>
            <a:r>
              <a:rPr lang="en-US" dirty="0"/>
              <a:t>Both options cause the computer to do the same thing.</a:t>
            </a:r>
          </a:p>
          <a:p>
            <a:r>
              <a:rPr lang="en-US" dirty="0"/>
              <a:t>To chain, all the functions need to be members of the same class and the type a function returns needs to match the type the next member function expects as an argument.</a:t>
            </a:r>
          </a:p>
          <a:p>
            <a:r>
              <a:rPr lang="en-US" dirty="0"/>
              <a:t>Execution is from left to right.</a:t>
            </a:r>
          </a:p>
          <a:p>
            <a:endParaRPr lang="en-US" dirty="0"/>
          </a:p>
          <a:p>
            <a:endParaRPr lang="en-US" dirty="0"/>
          </a:p>
        </p:txBody>
      </p:sp>
    </p:spTree>
    <p:extLst>
      <p:ext uri="{BB962C8B-B14F-4D97-AF65-F5344CB8AC3E}">
        <p14:creationId xmlns:p14="http://schemas.microsoft.com/office/powerpoint/2010/main" val="142632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Member function Chaining</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70000" lnSpcReduction="20000"/>
          </a:bodyPr>
          <a:lstStyle/>
          <a:p>
            <a:pPr marL="0" indent="0">
              <a:buNone/>
            </a:pPr>
            <a:endParaRPr lang="en-US" dirty="0"/>
          </a:p>
          <a:p>
            <a:r>
              <a:rPr lang="en-US" dirty="0"/>
              <a:t>Code from </a:t>
            </a:r>
            <a:r>
              <a:rPr lang="en-US" dirty="0" err="1"/>
              <a:t>Robot.cpp</a:t>
            </a:r>
            <a:r>
              <a:rPr lang="en-US" dirty="0"/>
              <a:t> </a:t>
            </a:r>
            <a:r>
              <a:rPr lang="en-US" b="1" dirty="0"/>
              <a:t>frc2::</a:t>
            </a:r>
            <a:r>
              <a:rPr lang="en-US" b="1" dirty="0" err="1"/>
              <a:t>CommandScheduler</a:t>
            </a:r>
            <a:r>
              <a:rPr lang="en-US" b="1" dirty="0"/>
              <a:t>::</a:t>
            </a:r>
            <a:r>
              <a:rPr lang="en-US" b="1" dirty="0" err="1"/>
              <a:t>GetInstance</a:t>
            </a:r>
            <a:r>
              <a:rPr lang="en-US" b="1" dirty="0"/>
              <a:t>().Run() </a:t>
            </a:r>
            <a:r>
              <a:rPr lang="en-US" dirty="0"/>
              <a:t>is an example of member function chaining.</a:t>
            </a:r>
          </a:p>
          <a:p>
            <a:r>
              <a:rPr lang="en-US" b="1" dirty="0"/>
              <a:t>frc2::</a:t>
            </a:r>
            <a:r>
              <a:rPr lang="en-US" b="1" dirty="0" err="1"/>
              <a:t>CommandScheduler</a:t>
            </a:r>
            <a:r>
              <a:rPr lang="en-US" b="1" dirty="0"/>
              <a:t>::</a:t>
            </a:r>
            <a:r>
              <a:rPr lang="en-US" b="1" dirty="0" err="1"/>
              <a:t>GetInstance</a:t>
            </a:r>
            <a:r>
              <a:rPr lang="en-US" b="1" dirty="0"/>
              <a:t>() </a:t>
            </a:r>
            <a:r>
              <a:rPr lang="en-US" dirty="0"/>
              <a:t>returns a </a:t>
            </a:r>
            <a:r>
              <a:rPr lang="en-US" dirty="0" err="1"/>
              <a:t>CommandScheduler</a:t>
            </a:r>
            <a:r>
              <a:rPr lang="en-US" dirty="0"/>
              <a:t> object (actually a pointer to the object in question).</a:t>
            </a:r>
          </a:p>
          <a:p>
            <a:r>
              <a:rPr lang="en-US" dirty="0"/>
              <a:t>Execution is from left to right.</a:t>
            </a:r>
          </a:p>
          <a:p>
            <a:r>
              <a:rPr lang="en-US" dirty="0"/>
              <a:t>In the second step the code reduces to </a:t>
            </a:r>
            <a:r>
              <a:rPr lang="en-US" b="1" dirty="0" err="1"/>
              <a:t>ReturnedObject.Run</a:t>
            </a:r>
            <a:r>
              <a:rPr lang="en-US" b="1" dirty="0"/>
              <a:t>() </a:t>
            </a:r>
            <a:r>
              <a:rPr lang="en-US" dirty="0"/>
              <a:t>which executes the </a:t>
            </a:r>
            <a:r>
              <a:rPr lang="en-US" b="1" dirty="0"/>
              <a:t>Run()</a:t>
            </a:r>
            <a:r>
              <a:rPr lang="en-US" dirty="0"/>
              <a:t> member function of the object returned by the code to the left of it.</a:t>
            </a:r>
          </a:p>
          <a:p>
            <a:r>
              <a:rPr lang="en-US" dirty="0"/>
              <a:t>You can chain as may commands as you like as long as they are all member functions of the same class and the functions return an object of the same class they were called with.</a:t>
            </a:r>
          </a:p>
          <a:p>
            <a:endParaRPr lang="en-US" dirty="0"/>
          </a:p>
          <a:p>
            <a:endParaRPr lang="en-US" dirty="0"/>
          </a:p>
          <a:p>
            <a:endParaRPr lang="en-US" dirty="0"/>
          </a:p>
        </p:txBody>
      </p:sp>
    </p:spTree>
    <p:extLst>
      <p:ext uri="{BB962C8B-B14F-4D97-AF65-F5344CB8AC3E}">
        <p14:creationId xmlns:p14="http://schemas.microsoft.com/office/powerpoint/2010/main" val="400258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Class-&gt;function notation</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70000" lnSpcReduction="20000"/>
          </a:bodyPr>
          <a:lstStyle/>
          <a:p>
            <a:pPr marL="0" indent="0">
              <a:buNone/>
            </a:pPr>
            <a:endParaRPr lang="en-US" dirty="0"/>
          </a:p>
          <a:p>
            <a:r>
              <a:rPr lang="en-US" dirty="0"/>
              <a:t>Code from </a:t>
            </a:r>
            <a:r>
              <a:rPr lang="en-US" dirty="0" err="1"/>
              <a:t>Robot.cpp</a:t>
            </a:r>
            <a:r>
              <a:rPr lang="en-US" dirty="0"/>
              <a:t> </a:t>
            </a:r>
            <a:r>
              <a:rPr lang="en-US" b="1" dirty="0" err="1"/>
              <a:t>m_autonomousCommand</a:t>
            </a:r>
            <a:r>
              <a:rPr lang="en-US" b="1" dirty="0"/>
              <a:t>-&gt;Schedule() </a:t>
            </a:r>
            <a:r>
              <a:rPr lang="en-US" dirty="0"/>
              <a:t>means using the </a:t>
            </a:r>
            <a:r>
              <a:rPr lang="en-US" b="1" dirty="0"/>
              <a:t>Schedule</a:t>
            </a:r>
            <a:r>
              <a:rPr lang="en-US" dirty="0"/>
              <a:t> member function of the thing the </a:t>
            </a:r>
            <a:r>
              <a:rPr lang="en-US" b="1" dirty="0" err="1"/>
              <a:t>m_autonomousCommand</a:t>
            </a:r>
            <a:r>
              <a:rPr lang="en-US" b="1" dirty="0"/>
              <a:t> </a:t>
            </a:r>
            <a:r>
              <a:rPr lang="en-US" dirty="0"/>
              <a:t>pointer points to.</a:t>
            </a:r>
          </a:p>
          <a:p>
            <a:r>
              <a:rPr lang="en-US" b="1" dirty="0"/>
              <a:t>*</a:t>
            </a:r>
            <a:r>
              <a:rPr lang="en-US" b="1" dirty="0" err="1"/>
              <a:t>m_autonomousCommand.Schedule</a:t>
            </a:r>
            <a:r>
              <a:rPr lang="en-US" b="1" dirty="0"/>
              <a:t>() </a:t>
            </a:r>
            <a:r>
              <a:rPr lang="en-US" dirty="0"/>
              <a:t>doesn’t work because the </a:t>
            </a:r>
            <a:r>
              <a:rPr lang="en-US" b="1" dirty="0"/>
              <a:t>.</a:t>
            </a:r>
            <a:r>
              <a:rPr lang="en-US" dirty="0"/>
              <a:t> is evaluated before the </a:t>
            </a:r>
            <a:r>
              <a:rPr lang="en-US" b="1" dirty="0"/>
              <a:t>* </a:t>
            </a:r>
            <a:r>
              <a:rPr lang="en-US" dirty="0"/>
              <a:t>and is the same as *(</a:t>
            </a:r>
            <a:r>
              <a:rPr lang="en-US" b="1" dirty="0" err="1"/>
              <a:t>m_autonomousCommand.Schedule</a:t>
            </a:r>
            <a:r>
              <a:rPr lang="en-US" b="1" dirty="0"/>
              <a:t>()) </a:t>
            </a:r>
            <a:r>
              <a:rPr lang="en-US" dirty="0"/>
              <a:t>and the pointer itself doesn’t have a member function.</a:t>
            </a:r>
            <a:endParaRPr lang="en-US" b="1" dirty="0"/>
          </a:p>
          <a:p>
            <a:r>
              <a:rPr lang="en-US" dirty="0"/>
              <a:t>You need to type (*</a:t>
            </a:r>
            <a:r>
              <a:rPr lang="en-US" b="1" dirty="0" err="1"/>
              <a:t>m_autonomousCommand</a:t>
            </a:r>
            <a:r>
              <a:rPr lang="en-US" b="1" dirty="0"/>
              <a:t>).Schedule() </a:t>
            </a:r>
            <a:r>
              <a:rPr lang="en-US" dirty="0"/>
              <a:t>to access the member function of the thing that is pointed to.  </a:t>
            </a:r>
          </a:p>
          <a:p>
            <a:r>
              <a:rPr lang="en-US" dirty="0"/>
              <a:t>In C++, </a:t>
            </a:r>
            <a:r>
              <a:rPr lang="en-US" b="1" dirty="0" err="1"/>
              <a:t>m_autonomousCommand</a:t>
            </a:r>
            <a:r>
              <a:rPr lang="en-US" b="1" dirty="0"/>
              <a:t>-&gt;Schedule() </a:t>
            </a:r>
            <a:r>
              <a:rPr lang="en-US" dirty="0"/>
              <a:t>means the same thing and is easier to type/read.</a:t>
            </a:r>
          </a:p>
          <a:p>
            <a:endParaRPr lang="en-US" dirty="0"/>
          </a:p>
        </p:txBody>
      </p:sp>
    </p:spTree>
    <p:extLst>
      <p:ext uri="{BB962C8B-B14F-4D97-AF65-F5344CB8AC3E}">
        <p14:creationId xmlns:p14="http://schemas.microsoft.com/office/powerpoint/2010/main" val="196127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770A03D-708B-E242-B7BF-B8BC57E754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079418" cy="6858000"/>
          </a:xfrm>
        </p:spPr>
      </p:pic>
      <p:sp>
        <p:nvSpPr>
          <p:cNvPr id="5" name="Line Callout 1 4">
            <a:extLst>
              <a:ext uri="{FF2B5EF4-FFF2-40B4-BE49-F238E27FC236}">
                <a16:creationId xmlns:a16="http://schemas.microsoft.com/office/drawing/2014/main" id="{0AE814B3-2728-8F40-8177-8E3DC6DF736D}"/>
              </a:ext>
            </a:extLst>
          </p:cNvPr>
          <p:cNvSpPr/>
          <p:nvPr/>
        </p:nvSpPr>
        <p:spPr>
          <a:xfrm>
            <a:off x="6684064" y="2620158"/>
            <a:ext cx="2121705" cy="714530"/>
          </a:xfrm>
          <a:prstGeom prst="borderCallout1">
            <a:avLst>
              <a:gd name="adj1" fmla="val 18750"/>
              <a:gd name="adj2" fmla="val -412"/>
              <a:gd name="adj3" fmla="val 302168"/>
              <a:gd name="adj4" fmla="val -23629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When the </a:t>
            </a:r>
            <a:r>
              <a:rPr lang="en-US" sz="600" b="1" dirty="0">
                <a:solidFill>
                  <a:schemeClr val="tx1"/>
                </a:solidFill>
              </a:rPr>
              <a:t>RobotContainer</a:t>
            </a:r>
            <a:r>
              <a:rPr lang="en-US" sz="600" dirty="0">
                <a:solidFill>
                  <a:schemeClr val="tx1"/>
                </a:solidFill>
              </a:rPr>
              <a:t> object is instantiated, all the subsystems and commands are instantiated according their own class definitions (other files we’ll get to).  This declaration, for example, allocates the memory for a </a:t>
            </a:r>
            <a:r>
              <a:rPr lang="en-US" sz="600" b="1" dirty="0" err="1">
                <a:solidFill>
                  <a:schemeClr val="tx1"/>
                </a:solidFill>
              </a:rPr>
              <a:t>DriveSbusystem</a:t>
            </a:r>
            <a:r>
              <a:rPr lang="en-US" sz="600" dirty="0">
                <a:solidFill>
                  <a:schemeClr val="tx1"/>
                </a:solidFill>
              </a:rPr>
              <a:t> object named </a:t>
            </a:r>
            <a:r>
              <a:rPr lang="en-US" sz="600" b="1" dirty="0" err="1">
                <a:solidFill>
                  <a:schemeClr val="tx1"/>
                </a:solidFill>
              </a:rPr>
              <a:t>m_drive</a:t>
            </a:r>
            <a:r>
              <a:rPr lang="en-US" sz="600" dirty="0">
                <a:solidFill>
                  <a:schemeClr val="tx1"/>
                </a:solidFill>
              </a:rPr>
              <a:t>.</a:t>
            </a:r>
          </a:p>
        </p:txBody>
      </p:sp>
      <p:sp>
        <p:nvSpPr>
          <p:cNvPr id="6" name="Line Callout 1 5">
            <a:extLst>
              <a:ext uri="{FF2B5EF4-FFF2-40B4-BE49-F238E27FC236}">
                <a16:creationId xmlns:a16="http://schemas.microsoft.com/office/drawing/2014/main" id="{115719AE-8363-5442-965B-22F195A9B3F9}"/>
              </a:ext>
            </a:extLst>
          </p:cNvPr>
          <p:cNvSpPr/>
          <p:nvPr/>
        </p:nvSpPr>
        <p:spPr>
          <a:xfrm>
            <a:off x="4838727" y="4621592"/>
            <a:ext cx="4155371" cy="765747"/>
          </a:xfrm>
          <a:prstGeom prst="borderCallout1">
            <a:avLst>
              <a:gd name="adj1" fmla="val 18750"/>
              <a:gd name="adj2" fmla="val -412"/>
              <a:gd name="adj3" fmla="val 76750"/>
              <a:gd name="adj4" fmla="val -5918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An object of type </a:t>
            </a:r>
            <a:r>
              <a:rPr lang="en-US" sz="600" b="1" dirty="0" err="1">
                <a:solidFill>
                  <a:schemeClr val="tx1"/>
                </a:solidFill>
              </a:rPr>
              <a:t>DriveDistance</a:t>
            </a:r>
            <a:r>
              <a:rPr lang="en-US" sz="600" dirty="0">
                <a:solidFill>
                  <a:schemeClr val="tx1"/>
                </a:solidFill>
              </a:rPr>
              <a:t> named </a:t>
            </a:r>
            <a:r>
              <a:rPr lang="en-US" sz="600" b="1" dirty="0" err="1">
                <a:solidFill>
                  <a:schemeClr val="tx1"/>
                </a:solidFill>
              </a:rPr>
              <a:t>m_simpleAuto</a:t>
            </a:r>
            <a:r>
              <a:rPr lang="en-US" sz="600" b="1" dirty="0">
                <a:solidFill>
                  <a:schemeClr val="tx1"/>
                </a:solidFill>
              </a:rPr>
              <a:t> </a:t>
            </a:r>
            <a:r>
              <a:rPr lang="en-US" sz="600" dirty="0">
                <a:solidFill>
                  <a:schemeClr val="tx1"/>
                </a:solidFill>
              </a:rPr>
              <a:t>is being declared.  The declaration includes three arguments that will be passed to the constructor of the </a:t>
            </a:r>
            <a:r>
              <a:rPr lang="en-US" sz="600" b="1" dirty="0" err="1">
                <a:solidFill>
                  <a:schemeClr val="tx1"/>
                </a:solidFill>
              </a:rPr>
              <a:t>DriveDistance</a:t>
            </a:r>
            <a:r>
              <a:rPr lang="en-US" sz="600" dirty="0">
                <a:solidFill>
                  <a:schemeClr val="tx1"/>
                </a:solidFill>
              </a:rPr>
              <a:t> object when it is instantiated.  </a:t>
            </a:r>
            <a:r>
              <a:rPr lang="en-US" sz="600" b="1" dirty="0" err="1">
                <a:solidFill>
                  <a:schemeClr val="tx1"/>
                </a:solidFill>
              </a:rPr>
              <a:t>AutoConstants</a:t>
            </a:r>
            <a:r>
              <a:rPr lang="en-US" sz="600" b="1" dirty="0">
                <a:solidFill>
                  <a:schemeClr val="tx1"/>
                </a:solidFill>
              </a:rPr>
              <a:t>::</a:t>
            </a:r>
            <a:r>
              <a:rPr lang="en-US" sz="600" b="1" dirty="0" err="1">
                <a:solidFill>
                  <a:schemeClr val="tx1"/>
                </a:solidFill>
              </a:rPr>
              <a:t>kAutoDriveDistanceInches</a:t>
            </a:r>
            <a:r>
              <a:rPr lang="en-US" sz="600" dirty="0">
                <a:solidFill>
                  <a:schemeClr val="tx1"/>
                </a:solidFill>
              </a:rPr>
              <a:t> and </a:t>
            </a:r>
            <a:r>
              <a:rPr lang="en-US" sz="600" b="1" dirty="0" err="1">
                <a:solidFill>
                  <a:schemeClr val="tx1"/>
                </a:solidFill>
              </a:rPr>
              <a:t>AutoConstants</a:t>
            </a:r>
            <a:r>
              <a:rPr lang="en-US" sz="600" b="1" dirty="0">
                <a:solidFill>
                  <a:schemeClr val="tx1"/>
                </a:solidFill>
              </a:rPr>
              <a:t>::</a:t>
            </a:r>
            <a:r>
              <a:rPr lang="en-US" sz="600" b="1" dirty="0" err="1">
                <a:solidFill>
                  <a:schemeClr val="tx1"/>
                </a:solidFill>
              </a:rPr>
              <a:t>kAutoDriveSpeed</a:t>
            </a:r>
            <a:r>
              <a:rPr lang="en-US" sz="600" b="1" dirty="0">
                <a:solidFill>
                  <a:schemeClr val="tx1"/>
                </a:solidFill>
              </a:rPr>
              <a:t> </a:t>
            </a:r>
            <a:r>
              <a:rPr lang="en-US" sz="600" dirty="0">
                <a:solidFill>
                  <a:schemeClr val="tx1"/>
                </a:solidFill>
              </a:rPr>
              <a:t>are just numbers.  They are all defined in the </a:t>
            </a:r>
            <a:r>
              <a:rPr lang="en-US" sz="600" b="1" dirty="0" err="1">
                <a:solidFill>
                  <a:schemeClr val="tx1"/>
                </a:solidFill>
              </a:rPr>
              <a:t>Constants.h</a:t>
            </a:r>
            <a:r>
              <a:rPr lang="en-US" sz="600" dirty="0">
                <a:solidFill>
                  <a:schemeClr val="tx1"/>
                </a:solidFill>
              </a:rPr>
              <a:t> file to avoid having “magic numbers” in the code here. Note the convention that they are named starting with a </a:t>
            </a:r>
            <a:r>
              <a:rPr lang="en-US" sz="600" b="1" dirty="0">
                <a:solidFill>
                  <a:schemeClr val="tx1"/>
                </a:solidFill>
              </a:rPr>
              <a:t>k</a:t>
            </a:r>
            <a:r>
              <a:rPr lang="en-US" sz="600" dirty="0">
                <a:solidFill>
                  <a:schemeClr val="tx1"/>
                </a:solidFill>
              </a:rPr>
              <a:t>.  </a:t>
            </a:r>
            <a:r>
              <a:rPr lang="en-US" sz="600" b="1" dirty="0">
                <a:solidFill>
                  <a:schemeClr val="tx1"/>
                </a:solidFill>
              </a:rPr>
              <a:t>&amp;</a:t>
            </a:r>
            <a:r>
              <a:rPr lang="en-US" sz="600" b="1" dirty="0" err="1">
                <a:solidFill>
                  <a:schemeClr val="tx1"/>
                </a:solidFill>
              </a:rPr>
              <a:t>m_drive</a:t>
            </a:r>
            <a:r>
              <a:rPr lang="en-US" sz="600" b="1" dirty="0">
                <a:solidFill>
                  <a:schemeClr val="tx1"/>
                </a:solidFill>
              </a:rPr>
              <a:t> </a:t>
            </a:r>
            <a:r>
              <a:rPr lang="en-US" sz="600" dirty="0">
                <a:solidFill>
                  <a:schemeClr val="tx1"/>
                </a:solidFill>
              </a:rPr>
              <a:t>is a reference to the </a:t>
            </a:r>
            <a:r>
              <a:rPr lang="en-US" sz="600" b="1" dirty="0">
                <a:solidFill>
                  <a:schemeClr val="tx1"/>
                </a:solidFill>
              </a:rPr>
              <a:t>DriveSubsystem</a:t>
            </a:r>
            <a:r>
              <a:rPr lang="en-US" sz="600" dirty="0">
                <a:solidFill>
                  <a:schemeClr val="tx1"/>
                </a:solidFill>
              </a:rPr>
              <a:t> object declared above.  You give a command access to a subsystem by passing it by reference to the command’s constructor.</a:t>
            </a:r>
            <a:endParaRPr lang="en-US" sz="600" b="1" dirty="0">
              <a:solidFill>
                <a:schemeClr val="tx1"/>
              </a:solidFill>
            </a:endParaRPr>
          </a:p>
        </p:txBody>
      </p:sp>
      <p:sp>
        <p:nvSpPr>
          <p:cNvPr id="7" name="Line Callout 1 6">
            <a:extLst>
              <a:ext uri="{FF2B5EF4-FFF2-40B4-BE49-F238E27FC236}">
                <a16:creationId xmlns:a16="http://schemas.microsoft.com/office/drawing/2014/main" id="{6428388F-0D69-F749-B0C8-BF2C7478CD9B}"/>
              </a:ext>
            </a:extLst>
          </p:cNvPr>
          <p:cNvSpPr/>
          <p:nvPr/>
        </p:nvSpPr>
        <p:spPr>
          <a:xfrm>
            <a:off x="2719520" y="1087115"/>
            <a:ext cx="2121705" cy="714530"/>
          </a:xfrm>
          <a:prstGeom prst="borderCallout1">
            <a:avLst>
              <a:gd name="adj1" fmla="val 18750"/>
              <a:gd name="adj2" fmla="val -412"/>
              <a:gd name="adj3" fmla="val 385733"/>
              <a:gd name="adj4" fmla="val -6278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 member function with the same name as the class is a constructor.  The constructor controls how an object is instantiated (or you can say constructed).  This is a declaration that </a:t>
            </a:r>
            <a:r>
              <a:rPr lang="en-US" sz="600" b="1" dirty="0">
                <a:solidFill>
                  <a:schemeClr val="tx1"/>
                </a:solidFill>
              </a:rPr>
              <a:t>RobotContainer</a:t>
            </a:r>
            <a:r>
              <a:rPr lang="en-US" sz="600" dirty="0">
                <a:solidFill>
                  <a:schemeClr val="tx1"/>
                </a:solidFill>
              </a:rPr>
              <a:t> has a constructor. If no constructor is defined, a default constructor is implemented by the compiler.  The function does not need to be declared </a:t>
            </a:r>
            <a:r>
              <a:rPr lang="en-US" sz="600" b="1" dirty="0">
                <a:solidFill>
                  <a:schemeClr val="tx1"/>
                </a:solidFill>
              </a:rPr>
              <a:t>void</a:t>
            </a:r>
            <a:r>
              <a:rPr lang="en-US" sz="600" dirty="0">
                <a:solidFill>
                  <a:schemeClr val="tx1"/>
                </a:solidFill>
              </a:rPr>
              <a:t> because constructors can’t return anything.</a:t>
            </a:r>
          </a:p>
        </p:txBody>
      </p:sp>
      <p:sp>
        <p:nvSpPr>
          <p:cNvPr id="8" name="Line Callout 1 7">
            <a:extLst>
              <a:ext uri="{FF2B5EF4-FFF2-40B4-BE49-F238E27FC236}">
                <a16:creationId xmlns:a16="http://schemas.microsoft.com/office/drawing/2014/main" id="{8AFB016C-2A9A-204D-81D2-EAC48A4782C2}"/>
              </a:ext>
            </a:extLst>
          </p:cNvPr>
          <p:cNvSpPr/>
          <p:nvPr/>
        </p:nvSpPr>
        <p:spPr>
          <a:xfrm>
            <a:off x="4841225" y="5590707"/>
            <a:ext cx="4152873" cy="480309"/>
          </a:xfrm>
          <a:prstGeom prst="borderCallout1">
            <a:avLst>
              <a:gd name="adj1" fmla="val 18750"/>
              <a:gd name="adj2" fmla="val -412"/>
              <a:gd name="adj3" fmla="val -16925"/>
              <a:gd name="adj4" fmla="val -5031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a:t>
            </a:r>
            <a:r>
              <a:rPr lang="en-US" sz="600" b="1" dirty="0" err="1">
                <a:solidFill>
                  <a:schemeClr val="tx1"/>
                </a:solidFill>
              </a:rPr>
              <a:t>ComplexAuto</a:t>
            </a:r>
            <a:r>
              <a:rPr lang="en-US" sz="600" dirty="0">
                <a:solidFill>
                  <a:schemeClr val="tx1"/>
                </a:solidFill>
              </a:rPr>
              <a:t> object is constructed with access to both the </a:t>
            </a:r>
            <a:r>
              <a:rPr lang="en-US" sz="600" b="1" dirty="0" err="1">
                <a:solidFill>
                  <a:schemeClr val="tx1"/>
                </a:solidFill>
              </a:rPr>
              <a:t>m_drive</a:t>
            </a:r>
            <a:r>
              <a:rPr lang="en-US" sz="600" b="1" dirty="0">
                <a:solidFill>
                  <a:schemeClr val="tx1"/>
                </a:solidFill>
              </a:rPr>
              <a:t> </a:t>
            </a:r>
            <a:r>
              <a:rPr lang="en-US" sz="600" dirty="0">
                <a:solidFill>
                  <a:schemeClr val="tx1"/>
                </a:solidFill>
              </a:rPr>
              <a:t>and </a:t>
            </a:r>
            <a:r>
              <a:rPr lang="en-US" sz="600" b="1" dirty="0" err="1">
                <a:solidFill>
                  <a:schemeClr val="tx1"/>
                </a:solidFill>
              </a:rPr>
              <a:t>m_hatch</a:t>
            </a:r>
            <a:r>
              <a:rPr lang="en-US" sz="600" b="1" dirty="0">
                <a:solidFill>
                  <a:schemeClr val="tx1"/>
                </a:solidFill>
              </a:rPr>
              <a:t> </a:t>
            </a:r>
            <a:r>
              <a:rPr lang="en-US" sz="600" dirty="0">
                <a:solidFill>
                  <a:schemeClr val="tx1"/>
                </a:solidFill>
              </a:rPr>
              <a:t>subsystem objects.  To prevent two commands from issuing commands to a subsystem at the same time, the WPI Libraries create a Command Scheduler that is always running and makes sure only one command object can control a subsystem object at any give time.  This works as long as you only instantiate each subsystem once. </a:t>
            </a:r>
          </a:p>
        </p:txBody>
      </p:sp>
      <p:sp>
        <p:nvSpPr>
          <p:cNvPr id="9" name="Line Callout 1 8">
            <a:extLst>
              <a:ext uri="{FF2B5EF4-FFF2-40B4-BE49-F238E27FC236}">
                <a16:creationId xmlns:a16="http://schemas.microsoft.com/office/drawing/2014/main" id="{C8925E25-DF85-9C4A-8A68-BE77668519FB}"/>
              </a:ext>
            </a:extLst>
          </p:cNvPr>
          <p:cNvSpPr/>
          <p:nvPr/>
        </p:nvSpPr>
        <p:spPr>
          <a:xfrm>
            <a:off x="4841225" y="6202182"/>
            <a:ext cx="4152873" cy="480309"/>
          </a:xfrm>
          <a:prstGeom prst="borderCallout1">
            <a:avLst>
              <a:gd name="adj1" fmla="val 18750"/>
              <a:gd name="adj2" fmla="val -412"/>
              <a:gd name="adj3" fmla="val -67900"/>
              <a:gd name="adj4" fmla="val -4803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declares the </a:t>
            </a:r>
            <a:r>
              <a:rPr lang="en-US" sz="600" b="1" dirty="0" err="1">
                <a:solidFill>
                  <a:schemeClr val="tx1"/>
                </a:solidFill>
              </a:rPr>
              <a:t>SendableChooser</a:t>
            </a:r>
            <a:r>
              <a:rPr lang="en-US" sz="600" dirty="0">
                <a:solidFill>
                  <a:schemeClr val="tx1"/>
                </a:solidFill>
              </a:rPr>
              <a:t> object </a:t>
            </a:r>
            <a:r>
              <a:rPr lang="en-US" sz="600" b="1" dirty="0" err="1">
                <a:solidFill>
                  <a:schemeClr val="tx1"/>
                </a:solidFill>
              </a:rPr>
              <a:t>m_chooser</a:t>
            </a:r>
            <a:r>
              <a:rPr lang="en-US" sz="600" b="1" dirty="0">
                <a:solidFill>
                  <a:schemeClr val="tx1"/>
                </a:solidFill>
              </a:rPr>
              <a:t> </a:t>
            </a:r>
            <a:r>
              <a:rPr lang="en-US" sz="600" dirty="0">
                <a:solidFill>
                  <a:schemeClr val="tx1"/>
                </a:solidFill>
              </a:rPr>
              <a:t>with a template argument of type</a:t>
            </a:r>
            <a:r>
              <a:rPr lang="en-US" sz="600" b="1" dirty="0">
                <a:solidFill>
                  <a:schemeClr val="tx1"/>
                </a:solidFill>
              </a:rPr>
              <a:t> frc2::command</a:t>
            </a:r>
            <a:r>
              <a:rPr lang="en-US" sz="600" dirty="0">
                <a:solidFill>
                  <a:schemeClr val="tx1"/>
                </a:solidFill>
              </a:rPr>
              <a:t>.  You can create multiple autonomous routines (commands). The </a:t>
            </a:r>
            <a:r>
              <a:rPr lang="en-US" sz="600" dirty="0" err="1">
                <a:solidFill>
                  <a:schemeClr val="tx1"/>
                </a:solidFill>
              </a:rPr>
              <a:t>Sendable</a:t>
            </a:r>
            <a:r>
              <a:rPr lang="en-US" sz="600" dirty="0">
                <a:solidFill>
                  <a:schemeClr val="tx1"/>
                </a:solidFill>
              </a:rPr>
              <a:t> Chooser lets you select on the driver’s station which auto routine you want to run right before the match starts.  </a:t>
            </a:r>
          </a:p>
        </p:txBody>
      </p:sp>
      <p:sp>
        <p:nvSpPr>
          <p:cNvPr id="10" name="Rounded Rectangular Callout 9">
            <a:extLst>
              <a:ext uri="{FF2B5EF4-FFF2-40B4-BE49-F238E27FC236}">
                <a16:creationId xmlns:a16="http://schemas.microsoft.com/office/drawing/2014/main" id="{CF092155-E90D-894A-861C-16C2A212FB37}"/>
              </a:ext>
            </a:extLst>
          </p:cNvPr>
          <p:cNvSpPr/>
          <p:nvPr/>
        </p:nvSpPr>
        <p:spPr>
          <a:xfrm>
            <a:off x="5639373" y="1363848"/>
            <a:ext cx="2454142" cy="1127019"/>
          </a:xfrm>
          <a:prstGeom prst="wedgeRoundRectCallout">
            <a:avLst>
              <a:gd name="adj1" fmla="val -222274"/>
              <a:gd name="adj2" fmla="val 23715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All subsystems and commands are declared </a:t>
            </a:r>
            <a:r>
              <a:rPr lang="en-US" sz="1000" b="1" dirty="0">
                <a:solidFill>
                  <a:schemeClr val="tx1"/>
                </a:solidFill>
              </a:rPr>
              <a:t>private</a:t>
            </a:r>
            <a:r>
              <a:rPr lang="en-US" sz="1000" dirty="0">
                <a:solidFill>
                  <a:schemeClr val="tx1"/>
                </a:solidFill>
              </a:rPr>
              <a:t> so only </a:t>
            </a:r>
            <a:r>
              <a:rPr lang="en-US" sz="1000" b="1" dirty="0">
                <a:solidFill>
                  <a:schemeClr val="tx1"/>
                </a:solidFill>
              </a:rPr>
              <a:t>RobotContainer</a:t>
            </a:r>
            <a:r>
              <a:rPr lang="en-US" sz="1000" dirty="0">
                <a:solidFill>
                  <a:schemeClr val="tx1"/>
                </a:solidFill>
              </a:rPr>
              <a:t> objects (and only one gets instantiated) can interact with them.  This is where (and the only place where) the command objects are ‘wired’ to the subsystem objects.  </a:t>
            </a:r>
          </a:p>
        </p:txBody>
      </p:sp>
      <p:sp>
        <p:nvSpPr>
          <p:cNvPr id="11" name="Rounded Rectangular Callout 10">
            <a:extLst>
              <a:ext uri="{FF2B5EF4-FFF2-40B4-BE49-F238E27FC236}">
                <a16:creationId xmlns:a16="http://schemas.microsoft.com/office/drawing/2014/main" id="{D769A947-26DC-7846-A9C7-463BD4AC2837}"/>
              </a:ext>
            </a:extLst>
          </p:cNvPr>
          <p:cNvSpPr/>
          <p:nvPr/>
        </p:nvSpPr>
        <p:spPr>
          <a:xfrm>
            <a:off x="5768597" y="3392889"/>
            <a:ext cx="3038835" cy="1127019"/>
          </a:xfrm>
          <a:prstGeom prst="wedgeRoundRectCallout">
            <a:avLst>
              <a:gd name="adj1" fmla="val -184291"/>
              <a:gd name="adj2" fmla="val 8020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The subsystem objects are only instantiated once in the code.  References are used everywhere else. If you instantiate multiple subsystem objects they can both try to control the subsystem at the same time…and that would not be good.  </a:t>
            </a:r>
          </a:p>
        </p:txBody>
      </p:sp>
    </p:spTree>
    <p:extLst>
      <p:ext uri="{BB962C8B-B14F-4D97-AF65-F5344CB8AC3E}">
        <p14:creationId xmlns:p14="http://schemas.microsoft.com/office/powerpoint/2010/main" val="3603154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2D9BE45C-E7D7-E44D-ACAB-5B5D0CFB4F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137285" cy="6868244"/>
          </a:xfrm>
        </p:spPr>
      </p:pic>
      <p:sp>
        <p:nvSpPr>
          <p:cNvPr id="5" name="Line Callout 1 4">
            <a:extLst>
              <a:ext uri="{FF2B5EF4-FFF2-40B4-BE49-F238E27FC236}">
                <a16:creationId xmlns:a16="http://schemas.microsoft.com/office/drawing/2014/main" id="{8232F844-6B9F-814D-AA9F-06848E65890D}"/>
              </a:ext>
            </a:extLst>
          </p:cNvPr>
          <p:cNvSpPr/>
          <p:nvPr/>
        </p:nvSpPr>
        <p:spPr>
          <a:xfrm>
            <a:off x="3825643" y="698858"/>
            <a:ext cx="1254774" cy="480309"/>
          </a:xfrm>
          <a:prstGeom prst="borderCallout1">
            <a:avLst>
              <a:gd name="adj1" fmla="val 18750"/>
              <a:gd name="adj2" fmla="val -412"/>
              <a:gd name="adj3" fmla="val 312853"/>
              <a:gd name="adj4" fmla="val -156952"/>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is the function definition for the constructor for a </a:t>
            </a:r>
            <a:r>
              <a:rPr lang="en-US" sz="600" b="1" dirty="0">
                <a:solidFill>
                  <a:schemeClr val="tx1"/>
                </a:solidFill>
              </a:rPr>
              <a:t>RobotContainer</a:t>
            </a:r>
            <a:r>
              <a:rPr lang="en-US" sz="600" dirty="0">
                <a:solidFill>
                  <a:schemeClr val="tx1"/>
                </a:solidFill>
              </a:rPr>
              <a:t> object.</a:t>
            </a:r>
          </a:p>
        </p:txBody>
      </p:sp>
      <p:sp>
        <p:nvSpPr>
          <p:cNvPr id="6" name="Line Callout 1 5">
            <a:extLst>
              <a:ext uri="{FF2B5EF4-FFF2-40B4-BE49-F238E27FC236}">
                <a16:creationId xmlns:a16="http://schemas.microsoft.com/office/drawing/2014/main" id="{0A36600C-DEDC-5E45-ADC7-D4C7B005BBFB}"/>
              </a:ext>
            </a:extLst>
          </p:cNvPr>
          <p:cNvSpPr/>
          <p:nvPr/>
        </p:nvSpPr>
        <p:spPr>
          <a:xfrm>
            <a:off x="6009509" y="563384"/>
            <a:ext cx="2091724" cy="565875"/>
          </a:xfrm>
          <a:prstGeom prst="borderCallout1">
            <a:avLst>
              <a:gd name="adj1" fmla="val 18750"/>
              <a:gd name="adj2" fmla="val -412"/>
              <a:gd name="adj3" fmla="val 374716"/>
              <a:gd name="adj4" fmla="val -15121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These member functions of the </a:t>
            </a:r>
            <a:br>
              <a:rPr lang="en-US" sz="600" dirty="0">
                <a:solidFill>
                  <a:schemeClr val="tx1"/>
                </a:solidFill>
              </a:rPr>
            </a:br>
            <a:r>
              <a:rPr lang="en-US" sz="600" b="1" dirty="0" err="1">
                <a:solidFill>
                  <a:schemeClr val="tx1"/>
                </a:solidFill>
              </a:rPr>
              <a:t>SendableChooser</a:t>
            </a:r>
            <a:r>
              <a:rPr lang="en-US" sz="600" dirty="0">
                <a:solidFill>
                  <a:schemeClr val="tx1"/>
                </a:solidFill>
              </a:rPr>
              <a:t> class get the text to show up on the driver station screen and link them to the autonomous routine objects by reference.</a:t>
            </a:r>
          </a:p>
        </p:txBody>
      </p:sp>
      <p:sp>
        <p:nvSpPr>
          <p:cNvPr id="7" name="Line Callout 1 6">
            <a:extLst>
              <a:ext uri="{FF2B5EF4-FFF2-40B4-BE49-F238E27FC236}">
                <a16:creationId xmlns:a16="http://schemas.microsoft.com/office/drawing/2014/main" id="{F32970D9-A3D7-184D-9A4F-4CB28895F548}"/>
              </a:ext>
            </a:extLst>
          </p:cNvPr>
          <p:cNvSpPr/>
          <p:nvPr/>
        </p:nvSpPr>
        <p:spPr>
          <a:xfrm>
            <a:off x="5273741" y="1913844"/>
            <a:ext cx="2091724" cy="308543"/>
          </a:xfrm>
          <a:prstGeom prst="borderCallout1">
            <a:avLst>
              <a:gd name="adj1" fmla="val 18750"/>
              <a:gd name="adj2" fmla="val -412"/>
              <a:gd name="adj3" fmla="val 471539"/>
              <a:gd name="adj4" fmla="val -17582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function is declared in the constructor </a:t>
            </a:r>
            <a:r>
              <a:rPr lang="en-US" sz="600" dirty="0" err="1">
                <a:solidFill>
                  <a:schemeClr val="tx1"/>
                </a:solidFill>
              </a:rPr>
              <a:t>deffinition</a:t>
            </a:r>
            <a:r>
              <a:rPr lang="en-US" sz="600" dirty="0">
                <a:solidFill>
                  <a:schemeClr val="tx1"/>
                </a:solidFill>
              </a:rPr>
              <a:t> but defined outside the constructor.</a:t>
            </a:r>
          </a:p>
        </p:txBody>
      </p:sp>
      <p:sp>
        <p:nvSpPr>
          <p:cNvPr id="12" name="Line Callout 1 11">
            <a:extLst>
              <a:ext uri="{FF2B5EF4-FFF2-40B4-BE49-F238E27FC236}">
                <a16:creationId xmlns:a16="http://schemas.microsoft.com/office/drawing/2014/main" id="{02982DA4-EC50-4244-8C53-A9E676157D4B}"/>
              </a:ext>
            </a:extLst>
          </p:cNvPr>
          <p:cNvSpPr/>
          <p:nvPr/>
        </p:nvSpPr>
        <p:spPr>
          <a:xfrm>
            <a:off x="4963647" y="2411514"/>
            <a:ext cx="2091724" cy="797475"/>
          </a:xfrm>
          <a:prstGeom prst="borderCallout1">
            <a:avLst>
              <a:gd name="adj1" fmla="val 18750"/>
              <a:gd name="adj2" fmla="val -412"/>
              <a:gd name="adj3" fmla="val 155889"/>
              <a:gd name="adj4" fmla="val -19875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m_drive</a:t>
            </a:r>
            <a:r>
              <a:rPr lang="en-US" sz="600" b="1" dirty="0">
                <a:solidFill>
                  <a:schemeClr val="tx1"/>
                </a:solidFill>
              </a:rPr>
              <a:t> </a:t>
            </a:r>
            <a:r>
              <a:rPr lang="en-US" sz="600" dirty="0">
                <a:solidFill>
                  <a:schemeClr val="tx1"/>
                </a:solidFill>
              </a:rPr>
              <a:t>is a </a:t>
            </a:r>
            <a:r>
              <a:rPr lang="en-US" sz="600" b="1" dirty="0">
                <a:solidFill>
                  <a:schemeClr val="tx1"/>
                </a:solidFill>
              </a:rPr>
              <a:t>DriveSubsystem</a:t>
            </a:r>
            <a:r>
              <a:rPr lang="en-US" sz="600" dirty="0">
                <a:solidFill>
                  <a:schemeClr val="tx1"/>
                </a:solidFill>
              </a:rPr>
              <a:t> object. The class inherits from the </a:t>
            </a:r>
            <a:r>
              <a:rPr lang="en-US" sz="600" b="1" dirty="0">
                <a:solidFill>
                  <a:schemeClr val="tx1"/>
                </a:solidFill>
              </a:rPr>
              <a:t>frc2::SubsystemBase </a:t>
            </a:r>
            <a:r>
              <a:rPr lang="en-US" sz="600" dirty="0">
                <a:solidFill>
                  <a:schemeClr val="tx1"/>
                </a:solidFill>
              </a:rPr>
              <a:t>class</a:t>
            </a:r>
            <a:r>
              <a:rPr lang="en-US" sz="600" b="1" dirty="0">
                <a:solidFill>
                  <a:schemeClr val="tx1"/>
                </a:solidFill>
              </a:rPr>
              <a:t> </a:t>
            </a:r>
            <a:r>
              <a:rPr lang="en-US" sz="600" dirty="0">
                <a:solidFill>
                  <a:schemeClr val="tx1"/>
                </a:solidFill>
              </a:rPr>
              <a:t>which allows any subsystem to have a default command that is always running when no other command is scheduled. In this case, you schedule the </a:t>
            </a:r>
            <a:r>
              <a:rPr lang="en-US" sz="600" b="1" dirty="0">
                <a:solidFill>
                  <a:schemeClr val="tx1"/>
                </a:solidFill>
              </a:rPr>
              <a:t>DefaultDrive</a:t>
            </a:r>
            <a:r>
              <a:rPr lang="en-US" sz="600" dirty="0">
                <a:solidFill>
                  <a:schemeClr val="tx1"/>
                </a:solidFill>
              </a:rPr>
              <a:t> command so you can drive the robot any time no other command is driving it. </a:t>
            </a:r>
          </a:p>
        </p:txBody>
      </p:sp>
      <p:sp>
        <p:nvSpPr>
          <p:cNvPr id="13" name="Line Callout 1 12">
            <a:extLst>
              <a:ext uri="{FF2B5EF4-FFF2-40B4-BE49-F238E27FC236}">
                <a16:creationId xmlns:a16="http://schemas.microsoft.com/office/drawing/2014/main" id="{F4D9412B-B7F9-D44B-8368-83A10054DF2E}"/>
              </a:ext>
            </a:extLst>
          </p:cNvPr>
          <p:cNvSpPr/>
          <p:nvPr/>
        </p:nvSpPr>
        <p:spPr>
          <a:xfrm>
            <a:off x="4656944" y="3512648"/>
            <a:ext cx="4544519" cy="457902"/>
          </a:xfrm>
          <a:prstGeom prst="borderCallout1">
            <a:avLst>
              <a:gd name="adj1" fmla="val 18750"/>
              <a:gd name="adj2" fmla="val -412"/>
              <a:gd name="adj3" fmla="val 40955"/>
              <a:gd name="adj4" fmla="val -5483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DefaultDrive</a:t>
            </a:r>
            <a:r>
              <a:rPr lang="en-US" sz="600" dirty="0">
                <a:solidFill>
                  <a:schemeClr val="tx1"/>
                </a:solidFill>
              </a:rPr>
              <a:t> objects are instantiated with three arguments being passed to the constructor: a reference to a </a:t>
            </a:r>
            <a:r>
              <a:rPr lang="en-US" sz="600" b="1" dirty="0">
                <a:solidFill>
                  <a:schemeClr val="tx1"/>
                </a:solidFill>
              </a:rPr>
              <a:t>DriveSubsystem</a:t>
            </a:r>
            <a:r>
              <a:rPr lang="en-US" sz="600" dirty="0">
                <a:solidFill>
                  <a:schemeClr val="tx1"/>
                </a:solidFill>
              </a:rPr>
              <a:t> object and two function objects. It is important that the second two objects are functions and not the </a:t>
            </a:r>
            <a:r>
              <a:rPr lang="en-US" sz="600" b="1" dirty="0">
                <a:solidFill>
                  <a:schemeClr val="tx1"/>
                </a:solidFill>
              </a:rPr>
              <a:t>double</a:t>
            </a:r>
            <a:r>
              <a:rPr lang="en-US" sz="600" dirty="0">
                <a:solidFill>
                  <a:schemeClr val="tx1"/>
                </a:solidFill>
              </a:rPr>
              <a:t> returned by the functions.  If this is not done correctly, the </a:t>
            </a:r>
            <a:r>
              <a:rPr lang="en-US" sz="600" b="1" dirty="0">
                <a:solidFill>
                  <a:schemeClr val="tx1"/>
                </a:solidFill>
              </a:rPr>
              <a:t>DefaultDrive</a:t>
            </a:r>
            <a:r>
              <a:rPr lang="en-US" sz="600" dirty="0">
                <a:solidFill>
                  <a:schemeClr val="tx1"/>
                </a:solidFill>
              </a:rPr>
              <a:t> object would be constructed with the X and Y values at instantiation and would not respond the to current X and Y values of the joystick.</a:t>
            </a:r>
            <a:endParaRPr lang="en-US" sz="600" b="1" dirty="0">
              <a:solidFill>
                <a:schemeClr val="tx1"/>
              </a:solidFill>
            </a:endParaRPr>
          </a:p>
        </p:txBody>
      </p:sp>
      <p:sp>
        <p:nvSpPr>
          <p:cNvPr id="14" name="Line Callout 1 13">
            <a:extLst>
              <a:ext uri="{FF2B5EF4-FFF2-40B4-BE49-F238E27FC236}">
                <a16:creationId xmlns:a16="http://schemas.microsoft.com/office/drawing/2014/main" id="{3313E474-0245-7C4E-84E7-55571FF984AA}"/>
              </a:ext>
            </a:extLst>
          </p:cNvPr>
          <p:cNvSpPr/>
          <p:nvPr/>
        </p:nvSpPr>
        <p:spPr>
          <a:xfrm>
            <a:off x="5273741" y="5592378"/>
            <a:ext cx="3224800" cy="419725"/>
          </a:xfrm>
          <a:prstGeom prst="borderCallout1">
            <a:avLst>
              <a:gd name="adj1" fmla="val 18750"/>
              <a:gd name="adj2" fmla="val -412"/>
              <a:gd name="adj3" fmla="val 165594"/>
              <a:gd name="adj4" fmla="val -7838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a:t>
            </a:r>
            <a:r>
              <a:rPr lang="en-US" sz="600" b="1" dirty="0" err="1">
                <a:solidFill>
                  <a:schemeClr val="tx1"/>
                </a:solidFill>
              </a:rPr>
              <a:t>GetAutonomousCommand</a:t>
            </a:r>
            <a:r>
              <a:rPr lang="en-US" sz="600" b="1" dirty="0">
                <a:solidFill>
                  <a:schemeClr val="tx1"/>
                </a:solidFill>
              </a:rPr>
              <a:t>() </a:t>
            </a:r>
            <a:r>
              <a:rPr lang="en-US" sz="600" dirty="0">
                <a:solidFill>
                  <a:schemeClr val="tx1"/>
                </a:solidFill>
              </a:rPr>
              <a:t>member function of the </a:t>
            </a:r>
            <a:r>
              <a:rPr lang="en-US" sz="600" b="1" dirty="0">
                <a:solidFill>
                  <a:schemeClr val="tx1"/>
                </a:solidFill>
              </a:rPr>
              <a:t>RobotContainer</a:t>
            </a:r>
            <a:r>
              <a:rPr lang="en-US" sz="600" dirty="0">
                <a:solidFill>
                  <a:schemeClr val="tx1"/>
                </a:solidFill>
              </a:rPr>
              <a:t> object executes the </a:t>
            </a:r>
            <a:r>
              <a:rPr lang="en-US" sz="600" b="1" dirty="0" err="1">
                <a:solidFill>
                  <a:schemeClr val="tx1"/>
                </a:solidFill>
              </a:rPr>
              <a:t>GetSlected</a:t>
            </a:r>
            <a:r>
              <a:rPr lang="en-US" sz="600" b="1" dirty="0">
                <a:solidFill>
                  <a:schemeClr val="tx1"/>
                </a:solidFill>
              </a:rPr>
              <a:t>() </a:t>
            </a:r>
            <a:r>
              <a:rPr lang="en-US" sz="600" dirty="0">
                <a:solidFill>
                  <a:schemeClr val="tx1"/>
                </a:solidFill>
              </a:rPr>
              <a:t>member function of the </a:t>
            </a:r>
            <a:r>
              <a:rPr lang="en-US" sz="600" b="1" dirty="0" err="1">
                <a:solidFill>
                  <a:schemeClr val="tx1"/>
                </a:solidFill>
              </a:rPr>
              <a:t>SandableChososer</a:t>
            </a:r>
            <a:r>
              <a:rPr lang="en-US" sz="600" dirty="0">
                <a:solidFill>
                  <a:schemeClr val="tx1"/>
                </a:solidFill>
              </a:rPr>
              <a:t> object </a:t>
            </a:r>
            <a:r>
              <a:rPr lang="en-US" sz="600" b="1" dirty="0" err="1">
                <a:solidFill>
                  <a:schemeClr val="tx1"/>
                </a:solidFill>
              </a:rPr>
              <a:t>m_chooser</a:t>
            </a:r>
            <a:r>
              <a:rPr lang="en-US" sz="600" b="1" dirty="0">
                <a:solidFill>
                  <a:schemeClr val="tx1"/>
                </a:solidFill>
              </a:rPr>
              <a:t> </a:t>
            </a:r>
            <a:r>
              <a:rPr lang="en-US" sz="600" dirty="0">
                <a:solidFill>
                  <a:schemeClr val="tx1"/>
                </a:solidFill>
              </a:rPr>
              <a:t>and returns a pointer to the autonomous command selected.</a:t>
            </a:r>
          </a:p>
        </p:txBody>
      </p:sp>
      <p:sp>
        <p:nvSpPr>
          <p:cNvPr id="15" name="Line Callout 1 14">
            <a:extLst>
              <a:ext uri="{FF2B5EF4-FFF2-40B4-BE49-F238E27FC236}">
                <a16:creationId xmlns:a16="http://schemas.microsoft.com/office/drawing/2014/main" id="{D5B0B3C9-639B-C944-B5B6-02C3F3101E39}"/>
              </a:ext>
            </a:extLst>
          </p:cNvPr>
          <p:cNvSpPr/>
          <p:nvPr/>
        </p:nvSpPr>
        <p:spPr>
          <a:xfrm>
            <a:off x="5348467" y="4483930"/>
            <a:ext cx="3252760" cy="826435"/>
          </a:xfrm>
          <a:prstGeom prst="borderCallout1">
            <a:avLst>
              <a:gd name="adj1" fmla="val 18750"/>
              <a:gd name="adj2" fmla="val -412"/>
              <a:gd name="adj3" fmla="val 107623"/>
              <a:gd name="adj4" fmla="val -94449"/>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When the </a:t>
            </a:r>
            <a:r>
              <a:rPr lang="en-US" sz="600" b="1" dirty="0">
                <a:solidFill>
                  <a:schemeClr val="tx1"/>
                </a:solidFill>
              </a:rPr>
              <a:t>RobotContainer</a:t>
            </a:r>
            <a:r>
              <a:rPr lang="en-US" sz="600" dirty="0">
                <a:solidFill>
                  <a:schemeClr val="tx1"/>
                </a:solidFill>
              </a:rPr>
              <a:t> object is instantiated, a </a:t>
            </a:r>
            <a:r>
              <a:rPr lang="en-US" sz="600" b="1" dirty="0" err="1">
                <a:solidFill>
                  <a:schemeClr val="tx1"/>
                </a:solidFill>
              </a:rPr>
              <a:t>ConfigureButtonBindings</a:t>
            </a:r>
            <a:r>
              <a:rPr lang="en-US" sz="600" b="1" dirty="0">
                <a:solidFill>
                  <a:schemeClr val="tx1"/>
                </a:solidFill>
              </a:rPr>
              <a:t>() </a:t>
            </a:r>
            <a:r>
              <a:rPr lang="en-US" sz="600" dirty="0">
                <a:solidFill>
                  <a:schemeClr val="tx1"/>
                </a:solidFill>
              </a:rPr>
              <a:t>function is created.  These declarations of </a:t>
            </a:r>
            <a:r>
              <a:rPr lang="en-US" sz="600" b="1" dirty="0">
                <a:solidFill>
                  <a:schemeClr val="tx1"/>
                </a:solidFill>
              </a:rPr>
              <a:t>frc2::JoystickButton</a:t>
            </a:r>
            <a:r>
              <a:rPr lang="en-US" sz="600" dirty="0">
                <a:solidFill>
                  <a:schemeClr val="tx1"/>
                </a:solidFill>
              </a:rPr>
              <a:t> objects and their member functions are what ‘wire’ specific joystick actions to specific commands.  The objects are instantiated with a reference to a controller and a button number (note the unfortunate use of ‘magic numbers’). The member functions such as </a:t>
            </a:r>
            <a:r>
              <a:rPr lang="en-US" sz="600" b="1" dirty="0" err="1">
                <a:solidFill>
                  <a:schemeClr val="tx1"/>
                </a:solidFill>
              </a:rPr>
              <a:t>WhenPressed</a:t>
            </a:r>
            <a:r>
              <a:rPr lang="en-US" sz="600" b="1" dirty="0">
                <a:solidFill>
                  <a:schemeClr val="tx1"/>
                </a:solidFill>
              </a:rPr>
              <a:t> </a:t>
            </a:r>
            <a:r>
              <a:rPr lang="en-US" sz="600" dirty="0">
                <a:solidFill>
                  <a:schemeClr val="tx1"/>
                </a:solidFill>
              </a:rPr>
              <a:t>are executed with a heap allocated command object that itself is instantiated with a reference to the required subsystem as an argument.  Note that the </a:t>
            </a:r>
            <a:r>
              <a:rPr lang="en-US" sz="600" b="1" dirty="0" err="1">
                <a:solidFill>
                  <a:schemeClr val="tx1"/>
                </a:solidFill>
              </a:rPr>
              <a:t>GrabHatch</a:t>
            </a:r>
            <a:r>
              <a:rPr lang="en-US" sz="600" dirty="0">
                <a:solidFill>
                  <a:schemeClr val="tx1"/>
                </a:solidFill>
              </a:rPr>
              <a:t> command object is declared and passed along as an argument to a function without being named.</a:t>
            </a:r>
          </a:p>
        </p:txBody>
      </p:sp>
    </p:spTree>
    <p:extLst>
      <p:ext uri="{BB962C8B-B14F-4D97-AF65-F5344CB8AC3E}">
        <p14:creationId xmlns:p14="http://schemas.microsoft.com/office/powerpoint/2010/main" val="3367576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Lambda functions</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70000" lnSpcReduction="20000"/>
          </a:bodyPr>
          <a:lstStyle/>
          <a:p>
            <a:r>
              <a:rPr lang="en-US" dirty="0"/>
              <a:t>Normally object classes are declared, defined and then objects are instantiated.</a:t>
            </a:r>
          </a:p>
          <a:p>
            <a:r>
              <a:rPr lang="en-US" dirty="0"/>
              <a:t>In coding, an object class that is defined right where it is used (without being given a name) is called a lambda function.</a:t>
            </a:r>
          </a:p>
          <a:p>
            <a:r>
              <a:rPr lang="en-US" dirty="0"/>
              <a:t>In C++, the syntax is </a:t>
            </a:r>
            <a:r>
              <a:rPr lang="en-US" b="1" dirty="0"/>
              <a:t>[</a:t>
            </a:r>
            <a:r>
              <a:rPr lang="en-US" b="1" dirty="0" err="1"/>
              <a:t>capture_list</a:t>
            </a:r>
            <a:r>
              <a:rPr lang="en-US" b="1" dirty="0"/>
              <a:t>](arguments){code}</a:t>
            </a:r>
          </a:p>
          <a:p>
            <a:r>
              <a:rPr lang="en-US" dirty="0"/>
              <a:t>An object has no access to functions in the surrounding scope unless passed to it.  The </a:t>
            </a:r>
            <a:r>
              <a:rPr lang="en-US" b="1" dirty="0"/>
              <a:t>[</a:t>
            </a:r>
            <a:r>
              <a:rPr lang="en-US" b="1" dirty="0" err="1"/>
              <a:t>capture_list</a:t>
            </a:r>
            <a:r>
              <a:rPr lang="en-US" b="1" dirty="0"/>
              <a:t>]</a:t>
            </a:r>
            <a:r>
              <a:rPr lang="en-US" dirty="0"/>
              <a:t> specifies what the lambda function should have access to.  The </a:t>
            </a:r>
            <a:r>
              <a:rPr lang="en-US" b="1" dirty="0"/>
              <a:t>this</a:t>
            </a:r>
            <a:r>
              <a:rPr lang="en-US" dirty="0"/>
              <a:t> pointer gives the lambda access to all the other members of the class where it is used.</a:t>
            </a:r>
          </a:p>
          <a:p>
            <a:r>
              <a:rPr lang="en-US" dirty="0"/>
              <a:t>The </a:t>
            </a:r>
            <a:r>
              <a:rPr lang="en-US" b="1" dirty="0"/>
              <a:t>(arguments) </a:t>
            </a:r>
            <a:r>
              <a:rPr lang="en-US" dirty="0"/>
              <a:t>list are the arguments to the lambda and can be omitted completely if not used.</a:t>
            </a:r>
          </a:p>
          <a:p>
            <a:r>
              <a:rPr lang="en-US" b="1" dirty="0"/>
              <a:t>{code} </a:t>
            </a:r>
            <a:r>
              <a:rPr lang="en-US" dirty="0"/>
              <a:t>is where you put the code of the lambda function.  Remember each line of code must end with a semicolon.</a:t>
            </a:r>
            <a:endParaRPr lang="en-US" b="1" dirty="0"/>
          </a:p>
        </p:txBody>
      </p:sp>
    </p:spTree>
    <p:extLst>
      <p:ext uri="{BB962C8B-B14F-4D97-AF65-F5344CB8AC3E}">
        <p14:creationId xmlns:p14="http://schemas.microsoft.com/office/powerpoint/2010/main" val="1318779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Lambda functions (example)</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70000" lnSpcReduction="20000"/>
          </a:bodyPr>
          <a:lstStyle/>
          <a:p>
            <a:r>
              <a:rPr lang="en-US" dirty="0"/>
              <a:t>In </a:t>
            </a:r>
            <a:r>
              <a:rPr lang="en-US" b="1" dirty="0" err="1"/>
              <a:t>RobotContainer.cpp</a:t>
            </a:r>
            <a:r>
              <a:rPr lang="en-US" b="1" dirty="0"/>
              <a:t> </a:t>
            </a:r>
            <a:r>
              <a:rPr lang="en-US" dirty="0"/>
              <a:t>a </a:t>
            </a:r>
            <a:r>
              <a:rPr lang="en-US" b="1" dirty="0"/>
              <a:t>DefaultDrive</a:t>
            </a:r>
            <a:r>
              <a:rPr lang="en-US" dirty="0"/>
              <a:t> object is instantiated using the lambda </a:t>
            </a:r>
            <a:r>
              <a:rPr lang="en-US" b="1" dirty="0"/>
              <a:t>[this] { return </a:t>
            </a:r>
            <a:r>
              <a:rPr lang="en-US" b="1" dirty="0" err="1"/>
              <a:t>m_driverController.GetY</a:t>
            </a:r>
            <a:r>
              <a:rPr lang="en-US" b="1" dirty="0"/>
              <a:t>(</a:t>
            </a:r>
            <a:r>
              <a:rPr lang="en-US" b="1" dirty="0" err="1"/>
              <a:t>frc</a:t>
            </a:r>
            <a:r>
              <a:rPr lang="en-US" b="1" dirty="0"/>
              <a:t>::</a:t>
            </a:r>
            <a:r>
              <a:rPr lang="en-US" b="1" dirty="0" err="1"/>
              <a:t>GenericHID</a:t>
            </a:r>
            <a:r>
              <a:rPr lang="en-US" b="1" dirty="0"/>
              <a:t>::</a:t>
            </a:r>
            <a:r>
              <a:rPr lang="en-US" b="1" dirty="0" err="1"/>
              <a:t>kLeftHand</a:t>
            </a:r>
            <a:r>
              <a:rPr lang="en-US" b="1" dirty="0"/>
              <a:t>);}</a:t>
            </a:r>
            <a:r>
              <a:rPr lang="en-US" dirty="0"/>
              <a:t> as an argument.</a:t>
            </a:r>
          </a:p>
          <a:p>
            <a:r>
              <a:rPr lang="en-US" b="1" dirty="0"/>
              <a:t>[this]</a:t>
            </a:r>
            <a:r>
              <a:rPr lang="en-US" dirty="0"/>
              <a:t> captures the </a:t>
            </a:r>
            <a:r>
              <a:rPr lang="en-US" b="1" dirty="0"/>
              <a:t>RobotContainer</a:t>
            </a:r>
            <a:r>
              <a:rPr lang="en-US" dirty="0"/>
              <a:t> objects including the </a:t>
            </a:r>
            <a:r>
              <a:rPr lang="en-US" b="1" dirty="0"/>
              <a:t>m_driveController </a:t>
            </a:r>
            <a:r>
              <a:rPr lang="en-US" dirty="0"/>
              <a:t>object so the lambda has access to it.  (In other words, which </a:t>
            </a:r>
            <a:r>
              <a:rPr lang="en-US" b="1" dirty="0"/>
              <a:t>m_driveController </a:t>
            </a:r>
            <a:r>
              <a:rPr lang="en-US" dirty="0"/>
              <a:t>am I talking about? </a:t>
            </a:r>
            <a:r>
              <a:rPr lang="en-US" b="1" dirty="0"/>
              <a:t>this</a:t>
            </a:r>
            <a:r>
              <a:rPr lang="en-US" dirty="0"/>
              <a:t> one.  The one that is currently in scope.)</a:t>
            </a:r>
          </a:p>
          <a:p>
            <a:r>
              <a:rPr lang="en-US" dirty="0"/>
              <a:t>() is omitted as there are no arguments passed to the lambda.</a:t>
            </a:r>
          </a:p>
          <a:p>
            <a:r>
              <a:rPr lang="en-US" dirty="0"/>
              <a:t>The {function} returns the current Y value of the left hand joy stick.</a:t>
            </a:r>
          </a:p>
          <a:p>
            <a:r>
              <a:rPr lang="en-US" dirty="0"/>
              <a:t>Note that </a:t>
            </a:r>
            <a:r>
              <a:rPr lang="en-US" b="1" dirty="0" err="1"/>
              <a:t>frc</a:t>
            </a:r>
            <a:r>
              <a:rPr lang="en-US" b="1" dirty="0"/>
              <a:t>::</a:t>
            </a:r>
            <a:r>
              <a:rPr lang="en-US" b="1" dirty="0" err="1"/>
              <a:t>GenericHID</a:t>
            </a:r>
            <a:r>
              <a:rPr lang="en-US" b="1" dirty="0"/>
              <a:t>::</a:t>
            </a:r>
            <a:r>
              <a:rPr lang="en-US" b="1" dirty="0" err="1"/>
              <a:t>kLeftHand</a:t>
            </a:r>
            <a:r>
              <a:rPr lang="en-US" b="1" dirty="0"/>
              <a:t> </a:t>
            </a:r>
            <a:r>
              <a:rPr lang="en-US" dirty="0"/>
              <a:t>is an </a:t>
            </a:r>
            <a:r>
              <a:rPr lang="en-US" b="1" dirty="0"/>
              <a:t>enumeration</a:t>
            </a:r>
            <a:r>
              <a:rPr lang="en-US" dirty="0"/>
              <a:t> with a value of </a:t>
            </a:r>
            <a:r>
              <a:rPr lang="en-US" b="1" dirty="0"/>
              <a:t>0</a:t>
            </a:r>
            <a:r>
              <a:rPr lang="en-US" dirty="0"/>
              <a:t>.  You could just type the number </a:t>
            </a:r>
            <a:r>
              <a:rPr lang="en-US" b="1" dirty="0"/>
              <a:t>0</a:t>
            </a:r>
            <a:r>
              <a:rPr lang="en-US" dirty="0"/>
              <a:t>, but the code is easier to read because you describe the meaning of the number and the actual enumeration is defined where controllers are described (in the </a:t>
            </a:r>
            <a:r>
              <a:rPr lang="en-US" b="1" dirty="0" err="1"/>
              <a:t>frc</a:t>
            </a:r>
            <a:r>
              <a:rPr lang="en-US" b="1" dirty="0"/>
              <a:t>::</a:t>
            </a:r>
            <a:r>
              <a:rPr lang="en-US" b="1" dirty="0" err="1"/>
              <a:t>GenericHID</a:t>
            </a:r>
            <a:r>
              <a:rPr lang="en-US" b="1" dirty="0"/>
              <a:t> </a:t>
            </a:r>
            <a:r>
              <a:rPr lang="en-US" dirty="0"/>
              <a:t>class).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99383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EA3E35-86EC-FA42-8BC4-1E9E956DB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4910493" cy="6858000"/>
          </a:xfrm>
        </p:spPr>
      </p:pic>
      <p:sp>
        <p:nvSpPr>
          <p:cNvPr id="6" name="Line Callout 1 5">
            <a:extLst>
              <a:ext uri="{FF2B5EF4-FFF2-40B4-BE49-F238E27FC236}">
                <a16:creationId xmlns:a16="http://schemas.microsoft.com/office/drawing/2014/main" id="{8AD05635-B6E8-9C46-AF0A-090AAA72473F}"/>
              </a:ext>
            </a:extLst>
          </p:cNvPr>
          <p:cNvSpPr/>
          <p:nvPr/>
        </p:nvSpPr>
        <p:spPr>
          <a:xfrm>
            <a:off x="2455245" y="2224095"/>
            <a:ext cx="2206059" cy="255054"/>
          </a:xfrm>
          <a:prstGeom prst="borderCallout1">
            <a:avLst>
              <a:gd name="adj1" fmla="val 18750"/>
              <a:gd name="adj2" fmla="val -412"/>
              <a:gd name="adj3" fmla="val 142519"/>
              <a:gd name="adj4" fmla="val -29091"/>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Doing it this way avoids having to type out things like </a:t>
            </a:r>
            <a:r>
              <a:rPr lang="en-US" sz="600" b="1" dirty="0" err="1">
                <a:solidFill>
                  <a:schemeClr val="tx1"/>
                </a:solidFill>
              </a:rPr>
              <a:t>DriveConstants</a:t>
            </a:r>
            <a:r>
              <a:rPr lang="en-US" sz="600" b="1" dirty="0">
                <a:solidFill>
                  <a:schemeClr val="tx1"/>
                </a:solidFill>
              </a:rPr>
              <a:t>::kLeftMotor1Port </a:t>
            </a:r>
            <a:r>
              <a:rPr lang="en-US" sz="600" dirty="0">
                <a:solidFill>
                  <a:schemeClr val="tx1"/>
                </a:solidFill>
              </a:rPr>
              <a:t>each time.</a:t>
            </a:r>
          </a:p>
        </p:txBody>
      </p:sp>
      <p:sp>
        <p:nvSpPr>
          <p:cNvPr id="7" name="Line Callout 1 6">
            <a:extLst>
              <a:ext uri="{FF2B5EF4-FFF2-40B4-BE49-F238E27FC236}">
                <a16:creationId xmlns:a16="http://schemas.microsoft.com/office/drawing/2014/main" id="{5DA63BCB-CFB9-0948-A2CA-20A35A2A05E1}"/>
              </a:ext>
            </a:extLst>
          </p:cNvPr>
          <p:cNvSpPr/>
          <p:nvPr/>
        </p:nvSpPr>
        <p:spPr>
          <a:xfrm>
            <a:off x="2627204" y="2572088"/>
            <a:ext cx="2206059" cy="322697"/>
          </a:xfrm>
          <a:prstGeom prst="borderCallout1">
            <a:avLst>
              <a:gd name="adj1" fmla="val 18750"/>
              <a:gd name="adj2" fmla="val -412"/>
              <a:gd name="adj3" fmla="val 41896"/>
              <a:gd name="adj4" fmla="val -1734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constexpr</a:t>
            </a:r>
            <a:r>
              <a:rPr lang="en-US" sz="600" dirty="0">
                <a:solidFill>
                  <a:schemeClr val="tx1"/>
                </a:solidFill>
              </a:rPr>
              <a:t> means you intend the variable to be a constant and should never change.  If you later try to write a new value to the variable, the complier will throw an error.</a:t>
            </a:r>
          </a:p>
        </p:txBody>
      </p:sp>
      <p:sp>
        <p:nvSpPr>
          <p:cNvPr id="8" name="Line Callout 1 7">
            <a:extLst>
              <a:ext uri="{FF2B5EF4-FFF2-40B4-BE49-F238E27FC236}">
                <a16:creationId xmlns:a16="http://schemas.microsoft.com/office/drawing/2014/main" id="{673A91F1-D7FE-3A46-A1FA-41AD38D7F773}"/>
              </a:ext>
            </a:extLst>
          </p:cNvPr>
          <p:cNvSpPr/>
          <p:nvPr/>
        </p:nvSpPr>
        <p:spPr>
          <a:xfrm>
            <a:off x="2960528" y="2987740"/>
            <a:ext cx="2206059" cy="322697"/>
          </a:xfrm>
          <a:prstGeom prst="borderCallout1">
            <a:avLst>
              <a:gd name="adj1" fmla="val 18750"/>
              <a:gd name="adj2" fmla="val -412"/>
              <a:gd name="adj3" fmla="val -533"/>
              <a:gd name="adj4" fmla="val -30199"/>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where you can keep track of which motors are wired to which ports on the </a:t>
            </a:r>
            <a:r>
              <a:rPr lang="en-US" sz="600" dirty="0" err="1">
                <a:solidFill>
                  <a:schemeClr val="tx1"/>
                </a:solidFill>
              </a:rPr>
              <a:t>robioRio</a:t>
            </a:r>
            <a:r>
              <a:rPr lang="en-US" sz="600" dirty="0">
                <a:solidFill>
                  <a:schemeClr val="tx1"/>
                </a:solidFill>
              </a:rPr>
              <a:t>.</a:t>
            </a:r>
          </a:p>
        </p:txBody>
      </p:sp>
      <p:sp>
        <p:nvSpPr>
          <p:cNvPr id="9" name="Rounded Rectangular Callout 8">
            <a:extLst>
              <a:ext uri="{FF2B5EF4-FFF2-40B4-BE49-F238E27FC236}">
                <a16:creationId xmlns:a16="http://schemas.microsoft.com/office/drawing/2014/main" id="{A9D1D4BF-C617-9448-A9DD-4770F01CEDF5}"/>
              </a:ext>
            </a:extLst>
          </p:cNvPr>
          <p:cNvSpPr/>
          <p:nvPr/>
        </p:nvSpPr>
        <p:spPr>
          <a:xfrm>
            <a:off x="5990916" y="367843"/>
            <a:ext cx="2749643" cy="1915713"/>
          </a:xfrm>
          <a:prstGeom prst="wedgeRoundRectCallout">
            <a:avLst>
              <a:gd name="adj1" fmla="val -101450"/>
              <a:gd name="adj2" fmla="val 2927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You can always type constant numbers directly into the code where you need them but this is considered </a:t>
            </a:r>
            <a:r>
              <a:rPr lang="en-US" sz="1000" i="1" dirty="0">
                <a:solidFill>
                  <a:schemeClr val="tx1"/>
                </a:solidFill>
              </a:rPr>
              <a:t>bad practice</a:t>
            </a:r>
            <a:r>
              <a:rPr lang="en-US" sz="1000" dirty="0">
                <a:solidFill>
                  <a:schemeClr val="tx1"/>
                </a:solidFill>
              </a:rPr>
              <a:t>. It is much better to create descriptive names and then define them all in one place.  This makes it easier for other people to understand how your code works and there is always a single place to go when a constant needs to be updated.  Numbers simply typed directly into the code are often </a:t>
            </a:r>
            <a:r>
              <a:rPr lang="en-US" sz="1000" i="1" dirty="0">
                <a:solidFill>
                  <a:schemeClr val="tx1"/>
                </a:solidFill>
              </a:rPr>
              <a:t>derisively</a:t>
            </a:r>
            <a:r>
              <a:rPr lang="en-US" sz="1000" dirty="0">
                <a:solidFill>
                  <a:schemeClr val="tx1"/>
                </a:solidFill>
              </a:rPr>
              <a:t> called “</a:t>
            </a:r>
            <a:r>
              <a:rPr lang="en-US" sz="1000" i="1" dirty="0">
                <a:solidFill>
                  <a:schemeClr val="tx1"/>
                </a:solidFill>
              </a:rPr>
              <a:t>magic numbers</a:t>
            </a:r>
            <a:r>
              <a:rPr lang="en-US" sz="1000" dirty="0">
                <a:solidFill>
                  <a:schemeClr val="tx1"/>
                </a:solidFill>
              </a:rPr>
              <a:t>”.  </a:t>
            </a:r>
          </a:p>
        </p:txBody>
      </p:sp>
      <p:sp>
        <p:nvSpPr>
          <p:cNvPr id="10" name="Line Callout 1 9">
            <a:extLst>
              <a:ext uri="{FF2B5EF4-FFF2-40B4-BE49-F238E27FC236}">
                <a16:creationId xmlns:a16="http://schemas.microsoft.com/office/drawing/2014/main" id="{4E470C2A-FDF6-B74A-AF87-B2282E51824A}"/>
              </a:ext>
            </a:extLst>
          </p:cNvPr>
          <p:cNvSpPr/>
          <p:nvPr/>
        </p:nvSpPr>
        <p:spPr>
          <a:xfrm>
            <a:off x="3244645" y="3448591"/>
            <a:ext cx="2206059" cy="322697"/>
          </a:xfrm>
          <a:prstGeom prst="borderCallout1">
            <a:avLst>
              <a:gd name="adj1" fmla="val 18750"/>
              <a:gd name="adj2" fmla="val -412"/>
              <a:gd name="adj3" fmla="val -32354"/>
              <a:gd name="adj4" fmla="val -3396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You could also write this </a:t>
            </a:r>
            <a:r>
              <a:rPr lang="en-US" sz="600" b="1" dirty="0" err="1">
                <a:solidFill>
                  <a:schemeClr val="tx1"/>
                </a:solidFill>
              </a:rPr>
              <a:t>kLeftEncoderPorts</a:t>
            </a:r>
            <a:r>
              <a:rPr lang="en-US" sz="600" b="1" dirty="0">
                <a:solidFill>
                  <a:schemeClr val="tx1"/>
                </a:solidFill>
              </a:rPr>
              <a:t>[2]{0,1}</a:t>
            </a:r>
            <a:r>
              <a:rPr lang="en-US" sz="600" dirty="0">
                <a:solidFill>
                  <a:schemeClr val="tx1"/>
                </a:solidFill>
              </a:rPr>
              <a:t> but the </a:t>
            </a:r>
            <a:r>
              <a:rPr lang="en-US" sz="600" b="1" dirty="0">
                <a:solidFill>
                  <a:schemeClr val="tx1"/>
                </a:solidFill>
              </a:rPr>
              <a:t>2</a:t>
            </a:r>
            <a:r>
              <a:rPr lang="en-US" sz="600" dirty="0">
                <a:solidFill>
                  <a:schemeClr val="tx1"/>
                </a:solidFill>
              </a:rPr>
              <a:t> is not necessary as the complier defaults to creating an array to match the number of items being declared.</a:t>
            </a:r>
          </a:p>
        </p:txBody>
      </p:sp>
      <p:sp>
        <p:nvSpPr>
          <p:cNvPr id="11" name="Line Callout 1 10">
            <a:extLst>
              <a:ext uri="{FF2B5EF4-FFF2-40B4-BE49-F238E27FC236}">
                <a16:creationId xmlns:a16="http://schemas.microsoft.com/office/drawing/2014/main" id="{720B79DE-3595-D244-834B-1934A1C11A90}"/>
              </a:ext>
            </a:extLst>
          </p:cNvPr>
          <p:cNvSpPr/>
          <p:nvPr/>
        </p:nvSpPr>
        <p:spPr>
          <a:xfrm>
            <a:off x="4252767" y="3940018"/>
            <a:ext cx="2206059" cy="403382"/>
          </a:xfrm>
          <a:prstGeom prst="borderCallout1">
            <a:avLst>
              <a:gd name="adj1" fmla="val 18750"/>
              <a:gd name="adj2" fmla="val -412"/>
              <a:gd name="adj3" fmla="val 123127"/>
              <a:gd name="adj4" fmla="val -4123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kEncoderCPR</a:t>
            </a:r>
            <a:r>
              <a:rPr lang="en-US" sz="600" dirty="0">
                <a:solidFill>
                  <a:schemeClr val="tx1"/>
                </a:solidFill>
              </a:rPr>
              <a:t> is an </a:t>
            </a:r>
            <a:r>
              <a:rPr lang="en-US" sz="600" b="1" dirty="0">
                <a:solidFill>
                  <a:schemeClr val="tx1"/>
                </a:solidFill>
              </a:rPr>
              <a:t>int</a:t>
            </a:r>
            <a:r>
              <a:rPr lang="en-US" sz="600" dirty="0">
                <a:solidFill>
                  <a:schemeClr val="tx1"/>
                </a:solidFill>
              </a:rPr>
              <a:t> but everything else is a </a:t>
            </a:r>
            <a:r>
              <a:rPr lang="en-US" sz="600" b="1" dirty="0">
                <a:solidFill>
                  <a:schemeClr val="tx1"/>
                </a:solidFill>
              </a:rPr>
              <a:t>double</a:t>
            </a:r>
            <a:r>
              <a:rPr lang="en-US" sz="600" dirty="0">
                <a:solidFill>
                  <a:schemeClr val="tx1"/>
                </a:solidFill>
              </a:rPr>
              <a:t>.  </a:t>
            </a:r>
            <a:r>
              <a:rPr lang="en-US" sz="600" b="1" dirty="0" err="1">
                <a:solidFill>
                  <a:schemeClr val="tx1"/>
                </a:solidFill>
              </a:rPr>
              <a:t>static_cast</a:t>
            </a:r>
            <a:r>
              <a:rPr lang="en-US" sz="600" b="1" dirty="0">
                <a:solidFill>
                  <a:schemeClr val="tx1"/>
                </a:solidFill>
              </a:rPr>
              <a:t>&lt;double&gt;(</a:t>
            </a:r>
            <a:r>
              <a:rPr lang="en-US" sz="600" b="1" dirty="0" err="1">
                <a:solidFill>
                  <a:schemeClr val="tx1"/>
                </a:solidFill>
              </a:rPr>
              <a:t>kEncoderCPR</a:t>
            </a:r>
            <a:r>
              <a:rPr lang="en-US" sz="600" b="1" dirty="0">
                <a:solidFill>
                  <a:schemeClr val="tx1"/>
                </a:solidFill>
              </a:rPr>
              <a:t>)</a:t>
            </a:r>
            <a:r>
              <a:rPr lang="en-US" sz="600" dirty="0">
                <a:solidFill>
                  <a:schemeClr val="tx1"/>
                </a:solidFill>
              </a:rPr>
              <a:t> is needed to convert (</a:t>
            </a:r>
            <a:r>
              <a:rPr lang="en-US" sz="600" dirty="0" err="1">
                <a:solidFill>
                  <a:schemeClr val="tx1"/>
                </a:solidFill>
              </a:rPr>
              <a:t>i.e</a:t>
            </a:r>
            <a:r>
              <a:rPr lang="en-US" sz="600" dirty="0">
                <a:solidFill>
                  <a:schemeClr val="tx1"/>
                </a:solidFill>
              </a:rPr>
              <a:t> cast) </a:t>
            </a:r>
            <a:r>
              <a:rPr lang="en-US" sz="600" b="1" dirty="0" err="1">
                <a:solidFill>
                  <a:schemeClr val="tx1"/>
                </a:solidFill>
              </a:rPr>
              <a:t>kEncoderCPR</a:t>
            </a:r>
            <a:r>
              <a:rPr lang="en-US" sz="600" dirty="0">
                <a:solidFill>
                  <a:schemeClr val="tx1"/>
                </a:solidFill>
              </a:rPr>
              <a:t> to a </a:t>
            </a:r>
            <a:r>
              <a:rPr lang="en-US" sz="600" b="1" dirty="0">
                <a:solidFill>
                  <a:schemeClr val="tx1"/>
                </a:solidFill>
              </a:rPr>
              <a:t>double </a:t>
            </a:r>
            <a:r>
              <a:rPr lang="en-US" sz="600" dirty="0">
                <a:solidFill>
                  <a:schemeClr val="tx1"/>
                </a:solidFill>
              </a:rPr>
              <a:t>so you can divide another </a:t>
            </a:r>
            <a:r>
              <a:rPr lang="en-US" sz="600" b="1" dirty="0">
                <a:solidFill>
                  <a:schemeClr val="tx1"/>
                </a:solidFill>
              </a:rPr>
              <a:t>double</a:t>
            </a:r>
            <a:r>
              <a:rPr lang="en-US" sz="600" dirty="0">
                <a:solidFill>
                  <a:schemeClr val="tx1"/>
                </a:solidFill>
              </a:rPr>
              <a:t> by it.</a:t>
            </a:r>
          </a:p>
        </p:txBody>
      </p:sp>
    </p:spTree>
    <p:extLst>
      <p:ext uri="{BB962C8B-B14F-4D97-AF65-F5344CB8AC3E}">
        <p14:creationId xmlns:p14="http://schemas.microsoft.com/office/powerpoint/2010/main" val="2068175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F45A-B9AE-304A-BA55-C7A64E68A3A4}"/>
              </a:ext>
            </a:extLst>
          </p:cNvPr>
          <p:cNvSpPr>
            <a:spLocks noGrp="1"/>
          </p:cNvSpPr>
          <p:nvPr>
            <p:ph type="title"/>
          </p:nvPr>
        </p:nvSpPr>
        <p:spPr/>
        <p:txBody>
          <a:bodyPr>
            <a:normAutofit/>
          </a:bodyPr>
          <a:lstStyle/>
          <a:p>
            <a:r>
              <a:rPr lang="en-US" dirty="0"/>
              <a:t>Functional vs. Object Oriented Example</a:t>
            </a:r>
          </a:p>
        </p:txBody>
      </p:sp>
      <p:sp>
        <p:nvSpPr>
          <p:cNvPr id="3" name="Content Placeholder 2">
            <a:extLst>
              <a:ext uri="{FF2B5EF4-FFF2-40B4-BE49-F238E27FC236}">
                <a16:creationId xmlns:a16="http://schemas.microsoft.com/office/drawing/2014/main" id="{8D21312E-0D52-104F-A94C-955E0CC25230}"/>
              </a:ext>
            </a:extLst>
          </p:cNvPr>
          <p:cNvSpPr>
            <a:spLocks noGrp="1"/>
          </p:cNvSpPr>
          <p:nvPr>
            <p:ph idx="1"/>
          </p:nvPr>
        </p:nvSpPr>
        <p:spPr/>
        <p:txBody>
          <a:bodyPr>
            <a:normAutofit/>
          </a:bodyPr>
          <a:lstStyle/>
          <a:p>
            <a:r>
              <a:rPr lang="en-US" dirty="0"/>
              <a:t>Imagine a simple robot with a tank drive.</a:t>
            </a:r>
          </a:p>
          <a:p>
            <a:r>
              <a:rPr lang="en-US" dirty="0"/>
              <a:t>When you start the robot, it goes forward at full speed.</a:t>
            </a:r>
          </a:p>
          <a:p>
            <a:r>
              <a:rPr lang="en-US" dirty="0"/>
              <a:t>While you hold down the button on the controller, speed is reduced to 50%.</a:t>
            </a:r>
          </a:p>
        </p:txBody>
      </p:sp>
    </p:spTree>
    <p:extLst>
      <p:ext uri="{BB962C8B-B14F-4D97-AF65-F5344CB8AC3E}">
        <p14:creationId xmlns:p14="http://schemas.microsoft.com/office/powerpoint/2010/main" val="250932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D943EAA2-13DF-814E-9072-C710DB700B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3863293" cy="6858000"/>
          </a:xfrm>
        </p:spPr>
      </p:pic>
      <p:sp>
        <p:nvSpPr>
          <p:cNvPr id="5" name="Line Callout 1 4">
            <a:extLst>
              <a:ext uri="{FF2B5EF4-FFF2-40B4-BE49-F238E27FC236}">
                <a16:creationId xmlns:a16="http://schemas.microsoft.com/office/drawing/2014/main" id="{0A28A2F4-75FB-3E48-A9D3-094C9DDE5F98}"/>
              </a:ext>
            </a:extLst>
          </p:cNvPr>
          <p:cNvSpPr/>
          <p:nvPr/>
        </p:nvSpPr>
        <p:spPr>
          <a:xfrm>
            <a:off x="2120634" y="731876"/>
            <a:ext cx="1180008" cy="730185"/>
          </a:xfrm>
          <a:prstGeom prst="borderCallout1">
            <a:avLst>
              <a:gd name="adj1" fmla="val 18750"/>
              <a:gd name="adj2" fmla="val -412"/>
              <a:gd name="adj3" fmla="val 129355"/>
              <a:gd name="adj4" fmla="val -3642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Subsystems are </a:t>
            </a:r>
            <a:r>
              <a:rPr lang="en-US" sz="600" dirty="0" err="1">
                <a:solidFill>
                  <a:schemeClr val="tx1"/>
                </a:solidFill>
              </a:rPr>
              <a:t>subclassed</a:t>
            </a:r>
            <a:r>
              <a:rPr lang="en-US" sz="600" dirty="0">
                <a:solidFill>
                  <a:schemeClr val="tx1"/>
                </a:solidFill>
              </a:rPr>
              <a:t> from from the </a:t>
            </a:r>
            <a:r>
              <a:rPr lang="en-US" sz="600" b="1" dirty="0">
                <a:solidFill>
                  <a:schemeClr val="tx1"/>
                </a:solidFill>
              </a:rPr>
              <a:t>frc2::SubsystemBase </a:t>
            </a:r>
            <a:r>
              <a:rPr lang="en-US" sz="600" dirty="0">
                <a:solidFill>
                  <a:schemeClr val="tx1"/>
                </a:solidFill>
              </a:rPr>
              <a:t>class and that is how they get most of their useful member functions.</a:t>
            </a:r>
          </a:p>
        </p:txBody>
      </p:sp>
      <p:pic>
        <p:nvPicPr>
          <p:cNvPr id="7" name="Picture 6">
            <a:extLst>
              <a:ext uri="{FF2B5EF4-FFF2-40B4-BE49-F238E27FC236}">
                <a16:creationId xmlns:a16="http://schemas.microsoft.com/office/drawing/2014/main" id="{5EBE2117-BAF1-FD46-9ED3-D95C5729FAF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29442" y="4158195"/>
            <a:ext cx="4014558" cy="2699805"/>
          </a:xfrm>
          <a:prstGeom prst="rect">
            <a:avLst/>
          </a:prstGeom>
        </p:spPr>
      </p:pic>
      <p:sp>
        <p:nvSpPr>
          <p:cNvPr id="8" name="Line Callout 1 7">
            <a:extLst>
              <a:ext uri="{FF2B5EF4-FFF2-40B4-BE49-F238E27FC236}">
                <a16:creationId xmlns:a16="http://schemas.microsoft.com/office/drawing/2014/main" id="{6955EAD5-F737-0F48-AD7A-DF63C6B5D6B7}"/>
              </a:ext>
            </a:extLst>
          </p:cNvPr>
          <p:cNvSpPr/>
          <p:nvPr/>
        </p:nvSpPr>
        <p:spPr>
          <a:xfrm>
            <a:off x="1769380" y="2405018"/>
            <a:ext cx="1987672" cy="367522"/>
          </a:xfrm>
          <a:prstGeom prst="borderCallout1">
            <a:avLst>
              <a:gd name="adj1" fmla="val 18750"/>
              <a:gd name="adj2" fmla="val -412"/>
              <a:gd name="adj3" fmla="val 132933"/>
              <a:gd name="adj4" fmla="val -29535"/>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part is just a comment but </a:t>
            </a:r>
            <a:r>
              <a:rPr lang="en-US" sz="600" dirty="0" err="1">
                <a:solidFill>
                  <a:schemeClr val="tx1"/>
                </a:solidFill>
              </a:rPr>
              <a:t>VSCode</a:t>
            </a:r>
            <a:r>
              <a:rPr lang="en-US" sz="600" dirty="0">
                <a:solidFill>
                  <a:schemeClr val="tx1"/>
                </a:solidFill>
              </a:rPr>
              <a:t> displays it it as function documentation anytime you hover over an </a:t>
            </a:r>
            <a:r>
              <a:rPr lang="en-US" sz="600" b="1" dirty="0" err="1">
                <a:solidFill>
                  <a:schemeClr val="tx1"/>
                </a:solidFill>
              </a:rPr>
              <a:t>ArcadeDrive</a:t>
            </a:r>
            <a:r>
              <a:rPr lang="en-US" sz="600" dirty="0">
                <a:solidFill>
                  <a:schemeClr val="tx1"/>
                </a:solidFill>
              </a:rPr>
              <a:t> function.  The @pram syntax identifies documentation of function parameters to VS Code. </a:t>
            </a:r>
          </a:p>
        </p:txBody>
      </p:sp>
      <p:sp>
        <p:nvSpPr>
          <p:cNvPr id="9" name="Line Callout 1 8">
            <a:extLst>
              <a:ext uri="{FF2B5EF4-FFF2-40B4-BE49-F238E27FC236}">
                <a16:creationId xmlns:a16="http://schemas.microsoft.com/office/drawing/2014/main" id="{41B0D93F-B46C-1D4D-851D-04B900D8B28A}"/>
              </a:ext>
            </a:extLst>
          </p:cNvPr>
          <p:cNvSpPr/>
          <p:nvPr/>
        </p:nvSpPr>
        <p:spPr>
          <a:xfrm>
            <a:off x="2306806" y="3059270"/>
            <a:ext cx="1179650" cy="412516"/>
          </a:xfrm>
          <a:prstGeom prst="borderCallout1">
            <a:avLst>
              <a:gd name="adj1" fmla="val 18750"/>
              <a:gd name="adj2" fmla="val -412"/>
              <a:gd name="adj3" fmla="val 74417"/>
              <a:gd name="adj4" fmla="val -8280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Declares member function </a:t>
            </a:r>
            <a:r>
              <a:rPr lang="en-US" sz="600" b="1" dirty="0" err="1">
                <a:solidFill>
                  <a:schemeClr val="tx1"/>
                </a:solidFill>
              </a:rPr>
              <a:t>ArcadeDrive</a:t>
            </a:r>
            <a:r>
              <a:rPr lang="en-US" sz="600" dirty="0">
                <a:solidFill>
                  <a:schemeClr val="tx1"/>
                </a:solidFill>
              </a:rPr>
              <a:t> that takes forward and rotational speed as arguments.</a:t>
            </a:r>
          </a:p>
        </p:txBody>
      </p:sp>
      <p:sp>
        <p:nvSpPr>
          <p:cNvPr id="10" name="Line Callout 1 9">
            <a:extLst>
              <a:ext uri="{FF2B5EF4-FFF2-40B4-BE49-F238E27FC236}">
                <a16:creationId xmlns:a16="http://schemas.microsoft.com/office/drawing/2014/main" id="{ECB6E01F-E625-674B-BE73-ADB43D1A8804}"/>
              </a:ext>
            </a:extLst>
          </p:cNvPr>
          <p:cNvSpPr/>
          <p:nvPr/>
        </p:nvSpPr>
        <p:spPr>
          <a:xfrm>
            <a:off x="3933046" y="6292002"/>
            <a:ext cx="925568" cy="224932"/>
          </a:xfrm>
          <a:prstGeom prst="borderCallout1">
            <a:avLst>
              <a:gd name="adj1" fmla="val 56682"/>
              <a:gd name="adj2" fmla="val 99072"/>
              <a:gd name="adj3" fmla="val 24848"/>
              <a:gd name="adj4" fmla="val 17649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Declaration of Subsystem Encoders</a:t>
            </a:r>
          </a:p>
        </p:txBody>
      </p:sp>
      <p:sp>
        <p:nvSpPr>
          <p:cNvPr id="11" name="Rounded Rectangular Callout 10">
            <a:extLst>
              <a:ext uri="{FF2B5EF4-FFF2-40B4-BE49-F238E27FC236}">
                <a16:creationId xmlns:a16="http://schemas.microsoft.com/office/drawing/2014/main" id="{A488C94D-6A7B-7941-8092-E7FD19C03DE0}"/>
              </a:ext>
            </a:extLst>
          </p:cNvPr>
          <p:cNvSpPr/>
          <p:nvPr/>
        </p:nvSpPr>
        <p:spPr>
          <a:xfrm>
            <a:off x="4904509" y="978108"/>
            <a:ext cx="3862974" cy="2762620"/>
          </a:xfrm>
          <a:prstGeom prst="wedgeRoundRectCallout">
            <a:avLst>
              <a:gd name="adj1" fmla="val -28340"/>
              <a:gd name="adj2" fmla="val 6871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Everything from the encoders to the motor controllers are declared </a:t>
            </a:r>
            <a:r>
              <a:rPr lang="en-US" sz="1000" b="1" dirty="0">
                <a:solidFill>
                  <a:schemeClr val="tx1"/>
                </a:solidFill>
              </a:rPr>
              <a:t>private</a:t>
            </a:r>
            <a:r>
              <a:rPr lang="en-US" sz="1000" dirty="0">
                <a:solidFill>
                  <a:schemeClr val="tx1"/>
                </a:solidFill>
              </a:rPr>
              <a:t>.  When a </a:t>
            </a:r>
            <a:r>
              <a:rPr lang="en-US" sz="1000" b="1" dirty="0">
                <a:solidFill>
                  <a:schemeClr val="tx1"/>
                </a:solidFill>
              </a:rPr>
              <a:t>DriveSubsystem</a:t>
            </a:r>
            <a:r>
              <a:rPr lang="en-US" sz="1000" dirty="0">
                <a:solidFill>
                  <a:schemeClr val="tx1"/>
                </a:solidFill>
              </a:rPr>
              <a:t> object is instantiated, only its member function can access the private objects.  This is an example of separating the </a:t>
            </a:r>
            <a:r>
              <a:rPr lang="en-US" sz="1000" b="1" i="1" dirty="0">
                <a:solidFill>
                  <a:schemeClr val="tx1"/>
                </a:solidFill>
              </a:rPr>
              <a:t>interface</a:t>
            </a:r>
            <a:r>
              <a:rPr lang="en-US" sz="1000" dirty="0">
                <a:solidFill>
                  <a:schemeClr val="tx1"/>
                </a:solidFill>
              </a:rPr>
              <a:t> (stuff declared public) from the </a:t>
            </a:r>
            <a:r>
              <a:rPr lang="en-US" sz="1000" b="1" i="1" dirty="0">
                <a:solidFill>
                  <a:schemeClr val="tx1"/>
                </a:solidFill>
              </a:rPr>
              <a:t>implementation</a:t>
            </a:r>
            <a:r>
              <a:rPr lang="en-US" sz="1000" dirty="0">
                <a:solidFill>
                  <a:schemeClr val="tx1"/>
                </a:solidFill>
              </a:rPr>
              <a:t> (stuff declared private).  This is an example of </a:t>
            </a:r>
            <a:r>
              <a:rPr lang="en-US" sz="1000" b="1" i="1" dirty="0">
                <a:solidFill>
                  <a:schemeClr val="tx1"/>
                </a:solidFill>
              </a:rPr>
              <a:t>abstraction</a:t>
            </a:r>
            <a:r>
              <a:rPr lang="en-US" sz="1000" dirty="0">
                <a:solidFill>
                  <a:schemeClr val="tx1"/>
                </a:solidFill>
              </a:rPr>
              <a:t>.  Other parts of the program don’t need to know how the drive subsystem works, they just need to know how you tell it how to move.  You do this by calling the </a:t>
            </a:r>
            <a:r>
              <a:rPr lang="en-US" sz="1000" b="1" dirty="0" err="1">
                <a:solidFill>
                  <a:schemeClr val="tx1"/>
                </a:solidFill>
              </a:rPr>
              <a:t>ArcadeDrive</a:t>
            </a:r>
            <a:r>
              <a:rPr lang="en-US" sz="1000" dirty="0">
                <a:solidFill>
                  <a:schemeClr val="tx1"/>
                </a:solidFill>
              </a:rPr>
              <a:t> member function with the forward and rotational speed as arguments of type </a:t>
            </a:r>
            <a:r>
              <a:rPr lang="en-US" sz="1000" b="1" dirty="0">
                <a:solidFill>
                  <a:schemeClr val="tx1"/>
                </a:solidFill>
              </a:rPr>
              <a:t>double</a:t>
            </a:r>
            <a:r>
              <a:rPr lang="en-US" sz="1000" dirty="0">
                <a:solidFill>
                  <a:schemeClr val="tx1"/>
                </a:solidFill>
              </a:rPr>
              <a:t>.  Another way of looking at this is that only a subsystem’s member functions can tell the motors what to do.  Nobody else should be able to tell the motors what to do, they can only tell the subsystem what forward and rotational speed to drive with and the subsystem will decide what to tell the motors to do.  Remember, there should only be one </a:t>
            </a:r>
            <a:r>
              <a:rPr lang="en-US" sz="1000" b="1" dirty="0">
                <a:solidFill>
                  <a:schemeClr val="tx1"/>
                </a:solidFill>
              </a:rPr>
              <a:t>DriveSubsystem</a:t>
            </a:r>
            <a:r>
              <a:rPr lang="en-US" sz="1000" dirty="0">
                <a:solidFill>
                  <a:schemeClr val="tx1"/>
                </a:solidFill>
              </a:rPr>
              <a:t> object instantiated in the code (</a:t>
            </a:r>
            <a:r>
              <a:rPr lang="en-US" sz="1000" b="1" dirty="0">
                <a:solidFill>
                  <a:schemeClr val="tx1"/>
                </a:solidFill>
              </a:rPr>
              <a:t>RobotContainer::m_drive</a:t>
            </a:r>
            <a:r>
              <a:rPr lang="en-US" sz="1000" dirty="0">
                <a:solidFill>
                  <a:schemeClr val="tx1"/>
                </a:solidFill>
              </a:rPr>
              <a:t>).</a:t>
            </a:r>
          </a:p>
        </p:txBody>
      </p:sp>
      <p:sp>
        <p:nvSpPr>
          <p:cNvPr id="12" name="Line Callout 1 11">
            <a:extLst>
              <a:ext uri="{FF2B5EF4-FFF2-40B4-BE49-F238E27FC236}">
                <a16:creationId xmlns:a16="http://schemas.microsoft.com/office/drawing/2014/main" id="{494C8AC8-82E3-1341-A56B-3069F586C859}"/>
              </a:ext>
            </a:extLst>
          </p:cNvPr>
          <p:cNvSpPr/>
          <p:nvPr/>
        </p:nvSpPr>
        <p:spPr>
          <a:xfrm>
            <a:off x="3978940" y="4680392"/>
            <a:ext cx="925568" cy="204558"/>
          </a:xfrm>
          <a:prstGeom prst="borderCallout1">
            <a:avLst>
              <a:gd name="adj1" fmla="val 56682"/>
              <a:gd name="adj2" fmla="val 99072"/>
              <a:gd name="adj3" fmla="val 52433"/>
              <a:gd name="adj4" fmla="val 171215"/>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Declaration of motor controller objects</a:t>
            </a:r>
          </a:p>
        </p:txBody>
      </p:sp>
      <p:sp>
        <p:nvSpPr>
          <p:cNvPr id="13" name="Line Callout 1 12">
            <a:extLst>
              <a:ext uri="{FF2B5EF4-FFF2-40B4-BE49-F238E27FC236}">
                <a16:creationId xmlns:a16="http://schemas.microsoft.com/office/drawing/2014/main" id="{96D85048-93AE-AA4E-A291-6EA503826FD4}"/>
              </a:ext>
            </a:extLst>
          </p:cNvPr>
          <p:cNvSpPr/>
          <p:nvPr/>
        </p:nvSpPr>
        <p:spPr>
          <a:xfrm>
            <a:off x="2896631" y="5242725"/>
            <a:ext cx="2163058" cy="309739"/>
          </a:xfrm>
          <a:prstGeom prst="borderCallout1">
            <a:avLst>
              <a:gd name="adj1" fmla="val 56682"/>
              <a:gd name="adj2" fmla="val 99072"/>
              <a:gd name="adj3" fmla="val 59410"/>
              <a:gd name="adj4" fmla="val 12479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Declaration of </a:t>
            </a:r>
            <a:r>
              <a:rPr lang="en-US" sz="600" b="1" dirty="0" err="1">
                <a:solidFill>
                  <a:schemeClr val="tx1"/>
                </a:solidFill>
              </a:rPr>
              <a:t>SpeedControllerGroup</a:t>
            </a:r>
            <a:r>
              <a:rPr lang="en-US" sz="600" b="1" dirty="0">
                <a:solidFill>
                  <a:schemeClr val="tx1"/>
                </a:solidFill>
              </a:rPr>
              <a:t> </a:t>
            </a:r>
            <a:r>
              <a:rPr lang="en-US" sz="600" dirty="0">
                <a:solidFill>
                  <a:schemeClr val="tx1"/>
                </a:solidFill>
              </a:rPr>
              <a:t>object with left side motor controller objects passed as arguments to its constructor.</a:t>
            </a:r>
          </a:p>
        </p:txBody>
      </p:sp>
      <p:sp>
        <p:nvSpPr>
          <p:cNvPr id="15" name="Line Callout 1 14">
            <a:extLst>
              <a:ext uri="{FF2B5EF4-FFF2-40B4-BE49-F238E27FC236}">
                <a16:creationId xmlns:a16="http://schemas.microsoft.com/office/drawing/2014/main" id="{EEE49687-4857-8041-8618-C7E3256CEE8B}"/>
              </a:ext>
            </a:extLst>
          </p:cNvPr>
          <p:cNvSpPr/>
          <p:nvPr/>
        </p:nvSpPr>
        <p:spPr>
          <a:xfrm>
            <a:off x="2896631" y="5866129"/>
            <a:ext cx="2163058" cy="309739"/>
          </a:xfrm>
          <a:prstGeom prst="borderCallout1">
            <a:avLst>
              <a:gd name="adj1" fmla="val 56682"/>
              <a:gd name="adj2" fmla="val 99072"/>
              <a:gd name="adj3" fmla="val 59410"/>
              <a:gd name="adj4" fmla="val 12479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Declaration of </a:t>
            </a:r>
            <a:r>
              <a:rPr lang="en-US" sz="600" b="1" dirty="0" err="1">
                <a:solidFill>
                  <a:schemeClr val="tx1"/>
                </a:solidFill>
              </a:rPr>
              <a:t>DifferentialDrive</a:t>
            </a:r>
            <a:r>
              <a:rPr lang="en-US" sz="600" dirty="0">
                <a:solidFill>
                  <a:schemeClr val="tx1"/>
                </a:solidFill>
              </a:rPr>
              <a:t> object with </a:t>
            </a:r>
          </a:p>
          <a:p>
            <a:pPr algn="ctr"/>
            <a:r>
              <a:rPr lang="en-US" sz="600" b="1" dirty="0" err="1">
                <a:solidFill>
                  <a:schemeClr val="tx1"/>
                </a:solidFill>
              </a:rPr>
              <a:t>SpeedControllerGroup</a:t>
            </a:r>
            <a:r>
              <a:rPr lang="en-US" sz="600" b="1" dirty="0">
                <a:solidFill>
                  <a:schemeClr val="tx1"/>
                </a:solidFill>
              </a:rPr>
              <a:t> </a:t>
            </a:r>
            <a:r>
              <a:rPr lang="en-US" sz="600" dirty="0">
                <a:solidFill>
                  <a:schemeClr val="tx1"/>
                </a:solidFill>
              </a:rPr>
              <a:t>objects passed as arguments to its constructor.</a:t>
            </a:r>
          </a:p>
        </p:txBody>
      </p:sp>
    </p:spTree>
    <p:extLst>
      <p:ext uri="{BB962C8B-B14F-4D97-AF65-F5344CB8AC3E}">
        <p14:creationId xmlns:p14="http://schemas.microsoft.com/office/powerpoint/2010/main" val="2984443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0CA7F50-6E0D-0742-90F2-8BE342455A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166789" cy="6858000"/>
          </a:xfrm>
        </p:spPr>
      </p:pic>
      <p:sp>
        <p:nvSpPr>
          <p:cNvPr id="5" name="Line Callout 1 4">
            <a:extLst>
              <a:ext uri="{FF2B5EF4-FFF2-40B4-BE49-F238E27FC236}">
                <a16:creationId xmlns:a16="http://schemas.microsoft.com/office/drawing/2014/main" id="{A8A12615-A73D-8940-9528-2EA173D0DA6D}"/>
              </a:ext>
            </a:extLst>
          </p:cNvPr>
          <p:cNvSpPr/>
          <p:nvPr/>
        </p:nvSpPr>
        <p:spPr>
          <a:xfrm>
            <a:off x="2853458" y="876536"/>
            <a:ext cx="2206059" cy="322697"/>
          </a:xfrm>
          <a:prstGeom prst="borderCallout1">
            <a:avLst>
              <a:gd name="adj1" fmla="val 18750"/>
              <a:gd name="adj2" fmla="val -412"/>
              <a:gd name="adj3" fmla="val 119177"/>
              <a:gd name="adj4" fmla="val -3219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Constants from the </a:t>
            </a:r>
            <a:r>
              <a:rPr lang="en-US" sz="600" b="1" dirty="0" err="1">
                <a:solidFill>
                  <a:schemeClr val="tx1"/>
                </a:solidFill>
              </a:rPr>
              <a:t>DriveConstants</a:t>
            </a:r>
            <a:r>
              <a:rPr lang="en-US" sz="600" dirty="0">
                <a:solidFill>
                  <a:schemeClr val="tx1"/>
                </a:solidFill>
              </a:rPr>
              <a:t> namespace can now be used anywhere in this file without the need for the scope resolution operator.</a:t>
            </a:r>
          </a:p>
        </p:txBody>
      </p:sp>
      <p:sp>
        <p:nvSpPr>
          <p:cNvPr id="6" name="Line Callout 1 5">
            <a:extLst>
              <a:ext uri="{FF2B5EF4-FFF2-40B4-BE49-F238E27FC236}">
                <a16:creationId xmlns:a16="http://schemas.microsoft.com/office/drawing/2014/main" id="{1878AA9D-9111-E34C-A295-79D455749B22}"/>
              </a:ext>
            </a:extLst>
          </p:cNvPr>
          <p:cNvSpPr/>
          <p:nvPr/>
        </p:nvSpPr>
        <p:spPr>
          <a:xfrm>
            <a:off x="3900699" y="1410344"/>
            <a:ext cx="2896178" cy="665425"/>
          </a:xfrm>
          <a:prstGeom prst="borderCallout1">
            <a:avLst>
              <a:gd name="adj1" fmla="val 18750"/>
              <a:gd name="adj2" fmla="val -412"/>
              <a:gd name="adj3" fmla="val 34128"/>
              <a:gd name="adj4" fmla="val -6099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There is a bunch of code on lines 10-15 (stating with a colon) between </a:t>
            </a:r>
            <a:r>
              <a:rPr lang="en-US" sz="600" b="1" dirty="0">
                <a:solidFill>
                  <a:schemeClr val="tx1"/>
                </a:solidFill>
              </a:rPr>
              <a:t>DriveSubsystem::DriveSubsystem() </a:t>
            </a:r>
            <a:r>
              <a:rPr lang="en-US" sz="600" dirty="0">
                <a:solidFill>
                  <a:schemeClr val="tx1"/>
                </a:solidFill>
              </a:rPr>
              <a:t>and the final open brace at the end of line 15 where the scope of the constructor function begins.  The code tells the compiler arguments to use when constructing the new objects that are part of a new </a:t>
            </a:r>
            <a:r>
              <a:rPr lang="en-US" sz="600" b="1" dirty="0">
                <a:solidFill>
                  <a:schemeClr val="tx1"/>
                </a:solidFill>
              </a:rPr>
              <a:t>DriveSubsystem</a:t>
            </a:r>
            <a:r>
              <a:rPr lang="en-US" sz="600" dirty="0">
                <a:solidFill>
                  <a:schemeClr val="tx1"/>
                </a:solidFill>
              </a:rPr>
              <a:t> object being instantiated.  In this case, the the encoder and motor controller objects are being instantiated with an argument of what port number of the </a:t>
            </a:r>
            <a:r>
              <a:rPr lang="en-US" sz="600" dirty="0" err="1">
                <a:solidFill>
                  <a:schemeClr val="tx1"/>
                </a:solidFill>
              </a:rPr>
              <a:t>roboRio</a:t>
            </a:r>
            <a:r>
              <a:rPr lang="en-US" sz="600" dirty="0">
                <a:solidFill>
                  <a:schemeClr val="tx1"/>
                </a:solidFill>
              </a:rPr>
              <a:t> the actual physical devices are wired up to.</a:t>
            </a:r>
            <a:endParaRPr lang="en-US" sz="600" b="1" dirty="0">
              <a:solidFill>
                <a:schemeClr val="tx1"/>
              </a:solidFill>
            </a:endParaRPr>
          </a:p>
        </p:txBody>
      </p:sp>
      <p:sp>
        <p:nvSpPr>
          <p:cNvPr id="7" name="Line Callout 1 6">
            <a:extLst>
              <a:ext uri="{FF2B5EF4-FFF2-40B4-BE49-F238E27FC236}">
                <a16:creationId xmlns:a16="http://schemas.microsoft.com/office/drawing/2014/main" id="{9288054B-C427-F14E-A9AF-9BECDDC36B1F}"/>
              </a:ext>
            </a:extLst>
          </p:cNvPr>
          <p:cNvSpPr/>
          <p:nvPr/>
        </p:nvSpPr>
        <p:spPr>
          <a:xfrm>
            <a:off x="4961793" y="2251228"/>
            <a:ext cx="2769043" cy="716698"/>
          </a:xfrm>
          <a:prstGeom prst="borderCallout1">
            <a:avLst>
              <a:gd name="adj1" fmla="val 18750"/>
              <a:gd name="adj2" fmla="val -412"/>
              <a:gd name="adj3" fmla="val 115136"/>
              <a:gd name="adj4" fmla="val -9765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Most of the subsystem coding is declaring objects or defining member functions that pass values back and fourth from the subsystem member functions to the built in member functions of objects from the </a:t>
            </a:r>
            <a:r>
              <a:rPr lang="en-US" sz="600" b="1" dirty="0" err="1">
                <a:solidFill>
                  <a:schemeClr val="tx1"/>
                </a:solidFill>
              </a:rPr>
              <a:t>frc</a:t>
            </a:r>
            <a:r>
              <a:rPr lang="en-US" sz="600" b="1" dirty="0">
                <a:solidFill>
                  <a:schemeClr val="tx1"/>
                </a:solidFill>
              </a:rPr>
              <a:t>::</a:t>
            </a:r>
            <a:r>
              <a:rPr lang="en-US" sz="600" dirty="0">
                <a:solidFill>
                  <a:schemeClr val="tx1"/>
                </a:solidFill>
              </a:rPr>
              <a:t> classes.  If you have something that requires continuous calculations, you can define it here and it will automatically get executed every 20 </a:t>
            </a:r>
            <a:r>
              <a:rPr lang="en-US" sz="600" dirty="0" err="1">
                <a:solidFill>
                  <a:schemeClr val="tx1"/>
                </a:solidFill>
              </a:rPr>
              <a:t>ms.</a:t>
            </a:r>
            <a:endParaRPr lang="en-US" sz="600" dirty="0">
              <a:solidFill>
                <a:schemeClr val="tx1"/>
              </a:solidFill>
            </a:endParaRPr>
          </a:p>
        </p:txBody>
      </p:sp>
      <p:sp>
        <p:nvSpPr>
          <p:cNvPr id="8" name="Line Callout 1 7">
            <a:extLst>
              <a:ext uri="{FF2B5EF4-FFF2-40B4-BE49-F238E27FC236}">
                <a16:creationId xmlns:a16="http://schemas.microsoft.com/office/drawing/2014/main" id="{144C650D-BCAE-AB4C-9BD9-F915E6F89484}"/>
              </a:ext>
            </a:extLst>
          </p:cNvPr>
          <p:cNvSpPr/>
          <p:nvPr/>
        </p:nvSpPr>
        <p:spPr>
          <a:xfrm>
            <a:off x="5763503" y="3168616"/>
            <a:ext cx="2866702" cy="757925"/>
          </a:xfrm>
          <a:prstGeom prst="borderCallout1">
            <a:avLst>
              <a:gd name="adj1" fmla="val 18750"/>
              <a:gd name="adj2" fmla="val -412"/>
              <a:gd name="adj3" fmla="val 54764"/>
              <a:gd name="adj4" fmla="val -7741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is the implementation of the </a:t>
            </a:r>
            <a:r>
              <a:rPr lang="en-US" sz="600" b="1" dirty="0" err="1">
                <a:solidFill>
                  <a:schemeClr val="tx1"/>
                </a:solidFill>
              </a:rPr>
              <a:t>ArcadeDrive</a:t>
            </a:r>
            <a:r>
              <a:rPr lang="en-US" sz="600" dirty="0">
                <a:solidFill>
                  <a:schemeClr val="tx1"/>
                </a:solidFill>
              </a:rPr>
              <a:t> member function of a </a:t>
            </a:r>
            <a:r>
              <a:rPr lang="en-US" sz="600" b="1" dirty="0">
                <a:solidFill>
                  <a:schemeClr val="tx1"/>
                </a:solidFill>
              </a:rPr>
              <a:t>DriveSubsystem</a:t>
            </a:r>
            <a:r>
              <a:rPr lang="en-US" sz="600" dirty="0">
                <a:solidFill>
                  <a:schemeClr val="tx1"/>
                </a:solidFill>
              </a:rPr>
              <a:t> object.  It simply passes the forward and rotational speed to the </a:t>
            </a:r>
            <a:r>
              <a:rPr lang="en-US" sz="600" b="1" dirty="0" err="1">
                <a:solidFill>
                  <a:schemeClr val="tx1"/>
                </a:solidFill>
              </a:rPr>
              <a:t>m_drive.ArcadeDrive</a:t>
            </a:r>
            <a:r>
              <a:rPr lang="en-US" sz="600" b="1" dirty="0">
                <a:solidFill>
                  <a:schemeClr val="tx1"/>
                </a:solidFill>
              </a:rPr>
              <a:t> </a:t>
            </a:r>
            <a:r>
              <a:rPr lang="en-US" sz="600" dirty="0">
                <a:solidFill>
                  <a:schemeClr val="tx1"/>
                </a:solidFill>
              </a:rPr>
              <a:t>function which is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a:t>
            </a:r>
            <a:r>
              <a:rPr lang="en-US" sz="600" b="1" dirty="0" err="1">
                <a:solidFill>
                  <a:schemeClr val="tx1"/>
                </a:solidFill>
              </a:rPr>
              <a:t>ArcadeDrive</a:t>
            </a:r>
            <a:r>
              <a:rPr lang="en-US" sz="600" dirty="0">
                <a:solidFill>
                  <a:schemeClr val="tx1"/>
                </a:solidFill>
              </a:rPr>
              <a:t> since </a:t>
            </a:r>
            <a:r>
              <a:rPr lang="en-US" sz="600" b="1" dirty="0">
                <a:solidFill>
                  <a:schemeClr val="tx1"/>
                </a:solidFill>
              </a:rPr>
              <a:t>m_drive </a:t>
            </a:r>
            <a:r>
              <a:rPr lang="en-US" sz="600" dirty="0">
                <a:solidFill>
                  <a:schemeClr val="tx1"/>
                </a:solidFill>
              </a:rPr>
              <a:t>is an object of class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dirty="0">
                <a:solidFill>
                  <a:schemeClr val="tx1"/>
                </a:solidFill>
              </a:rPr>
              <a:t>.  It is important to understand the two </a:t>
            </a:r>
            <a:r>
              <a:rPr lang="en-US" sz="600" b="1" dirty="0" err="1">
                <a:solidFill>
                  <a:schemeClr val="tx1"/>
                </a:solidFill>
              </a:rPr>
              <a:t>ArcadeDrive</a:t>
            </a:r>
            <a:r>
              <a:rPr lang="en-US" sz="600" dirty="0">
                <a:solidFill>
                  <a:schemeClr val="tx1"/>
                </a:solidFill>
              </a:rPr>
              <a:t> member functions are </a:t>
            </a:r>
            <a:r>
              <a:rPr lang="en-US" sz="600" u="sng" dirty="0">
                <a:solidFill>
                  <a:schemeClr val="tx1"/>
                </a:solidFill>
              </a:rPr>
              <a:t>completely different </a:t>
            </a:r>
            <a:r>
              <a:rPr lang="en-US" sz="600" dirty="0">
                <a:solidFill>
                  <a:schemeClr val="tx1"/>
                </a:solidFill>
              </a:rPr>
              <a:t>and just happen to be called the same thing. You can tell they are different by hovering over them in VS Code as seen below.</a:t>
            </a:r>
          </a:p>
        </p:txBody>
      </p:sp>
      <p:pic>
        <p:nvPicPr>
          <p:cNvPr id="13" name="Picture 12">
            <a:extLst>
              <a:ext uri="{FF2B5EF4-FFF2-40B4-BE49-F238E27FC236}">
                <a16:creationId xmlns:a16="http://schemas.microsoft.com/office/drawing/2014/main" id="{228CD75F-721D-FE41-8876-4B043A702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837" y="5275379"/>
            <a:ext cx="3588037" cy="1476389"/>
          </a:xfrm>
          <a:prstGeom prst="rect">
            <a:avLst/>
          </a:prstGeom>
        </p:spPr>
      </p:pic>
      <p:pic>
        <p:nvPicPr>
          <p:cNvPr id="15" name="Picture 14">
            <a:extLst>
              <a:ext uri="{FF2B5EF4-FFF2-40B4-BE49-F238E27FC236}">
                <a16:creationId xmlns:a16="http://schemas.microsoft.com/office/drawing/2014/main" id="{FAB436FC-97F4-2243-AF07-CAC09D111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836" y="4177902"/>
            <a:ext cx="3588037" cy="985530"/>
          </a:xfrm>
          <a:prstGeom prst="rect">
            <a:avLst/>
          </a:prstGeom>
        </p:spPr>
      </p:pic>
      <p:sp>
        <p:nvSpPr>
          <p:cNvPr id="9" name="Rounded Rectangular Callout 8">
            <a:extLst>
              <a:ext uri="{FF2B5EF4-FFF2-40B4-BE49-F238E27FC236}">
                <a16:creationId xmlns:a16="http://schemas.microsoft.com/office/drawing/2014/main" id="{FB60F301-2D9E-E04E-8609-32928A733186}"/>
              </a:ext>
            </a:extLst>
          </p:cNvPr>
          <p:cNvSpPr/>
          <p:nvPr/>
        </p:nvSpPr>
        <p:spPr>
          <a:xfrm>
            <a:off x="6268112" y="77373"/>
            <a:ext cx="2826327" cy="1081610"/>
          </a:xfrm>
          <a:prstGeom prst="wedgeRoundRectCallout">
            <a:avLst>
              <a:gd name="adj1" fmla="val 15793"/>
              <a:gd name="adj2" fmla="val 23649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Most subsystem objects work by defining a public member function that takes takes arguments (if required) and passes them to a member function of a private object that inherits from an </a:t>
            </a:r>
            <a:r>
              <a:rPr lang="en-US" sz="1000" dirty="0" err="1">
                <a:solidFill>
                  <a:schemeClr val="tx1"/>
                </a:solidFill>
              </a:rPr>
              <a:t>frc</a:t>
            </a:r>
            <a:r>
              <a:rPr lang="en-US" sz="1000" dirty="0">
                <a:solidFill>
                  <a:schemeClr val="tx1"/>
                </a:solidFill>
              </a:rPr>
              <a:t> object such a </a:t>
            </a:r>
            <a:r>
              <a:rPr lang="en-US" sz="1000" b="1" dirty="0" err="1">
                <a:solidFill>
                  <a:schemeClr val="tx1"/>
                </a:solidFill>
              </a:rPr>
              <a:t>DifferentialDrive</a:t>
            </a:r>
            <a:r>
              <a:rPr lang="en-US" sz="1000" dirty="0">
                <a:solidFill>
                  <a:schemeClr val="tx1"/>
                </a:solidFill>
              </a:rPr>
              <a:t>, </a:t>
            </a:r>
            <a:r>
              <a:rPr lang="en-US" sz="1000" b="1" dirty="0" err="1">
                <a:solidFill>
                  <a:schemeClr val="tx1"/>
                </a:solidFill>
              </a:rPr>
              <a:t>DoubleSolenoid</a:t>
            </a:r>
            <a:r>
              <a:rPr lang="en-US" sz="1000" dirty="0">
                <a:solidFill>
                  <a:schemeClr val="tx1"/>
                </a:solidFill>
              </a:rPr>
              <a:t>, etc.</a:t>
            </a:r>
          </a:p>
        </p:txBody>
      </p:sp>
    </p:spTree>
    <p:extLst>
      <p:ext uri="{BB962C8B-B14F-4D97-AF65-F5344CB8AC3E}">
        <p14:creationId xmlns:p14="http://schemas.microsoft.com/office/powerpoint/2010/main" val="2511372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FFBD31-A6BB-9748-8CBC-69604AE98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291" y="189725"/>
            <a:ext cx="3476709" cy="3261888"/>
          </a:xfrm>
          <a:prstGeom prst="rect">
            <a:avLst/>
          </a:prstGeom>
        </p:spPr>
      </p:pic>
      <p:pic>
        <p:nvPicPr>
          <p:cNvPr id="5" name="Content Placeholder 4">
            <a:extLst>
              <a:ext uri="{FF2B5EF4-FFF2-40B4-BE49-F238E27FC236}">
                <a16:creationId xmlns:a16="http://schemas.microsoft.com/office/drawing/2014/main" id="{C1AA7D96-6D34-DD43-8FB3-0AC8576388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4139226" cy="4483100"/>
          </a:xfrm>
        </p:spPr>
      </p:pic>
      <p:sp>
        <p:nvSpPr>
          <p:cNvPr id="3" name="Line Callout 1 2">
            <a:extLst>
              <a:ext uri="{FF2B5EF4-FFF2-40B4-BE49-F238E27FC236}">
                <a16:creationId xmlns:a16="http://schemas.microsoft.com/office/drawing/2014/main" id="{E3B70892-B112-4648-A1AA-9E2A3C4D4468}"/>
              </a:ext>
            </a:extLst>
          </p:cNvPr>
          <p:cNvSpPr/>
          <p:nvPr/>
        </p:nvSpPr>
        <p:spPr>
          <a:xfrm>
            <a:off x="1794760" y="2668186"/>
            <a:ext cx="2206059" cy="322697"/>
          </a:xfrm>
          <a:prstGeom prst="borderCallout1">
            <a:avLst>
              <a:gd name="adj1" fmla="val 18750"/>
              <a:gd name="adj2" fmla="val -412"/>
              <a:gd name="adj3" fmla="val 371054"/>
              <a:gd name="adj4" fmla="val -5349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frc</a:t>
            </a:r>
            <a:r>
              <a:rPr lang="en-US" sz="600" b="1" dirty="0">
                <a:solidFill>
                  <a:schemeClr val="tx1"/>
                </a:solidFill>
              </a:rPr>
              <a:t>::</a:t>
            </a:r>
            <a:r>
              <a:rPr lang="en-US" sz="600" b="1" dirty="0" err="1">
                <a:solidFill>
                  <a:schemeClr val="tx1"/>
                </a:solidFill>
              </a:rPr>
              <a:t>DoubleSolenoid</a:t>
            </a:r>
            <a:r>
              <a:rPr lang="en-US" sz="600" dirty="0">
                <a:solidFill>
                  <a:schemeClr val="tx1"/>
                </a:solidFill>
              </a:rPr>
              <a:t> object </a:t>
            </a:r>
            <a:r>
              <a:rPr lang="en-US" sz="600" b="1" dirty="0" err="1">
                <a:solidFill>
                  <a:schemeClr val="tx1"/>
                </a:solidFill>
              </a:rPr>
              <a:t>m_hatchSolenoid</a:t>
            </a:r>
            <a:r>
              <a:rPr lang="en-US" sz="600" dirty="0">
                <a:solidFill>
                  <a:schemeClr val="tx1"/>
                </a:solidFill>
              </a:rPr>
              <a:t> is declared.</a:t>
            </a:r>
          </a:p>
        </p:txBody>
      </p:sp>
      <p:pic>
        <p:nvPicPr>
          <p:cNvPr id="7" name="Picture 6">
            <a:extLst>
              <a:ext uri="{FF2B5EF4-FFF2-40B4-BE49-F238E27FC236}">
                <a16:creationId xmlns:a16="http://schemas.microsoft.com/office/drawing/2014/main" id="{0012F1A6-7E5A-AD40-B610-9015AE937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774" y="3739318"/>
            <a:ext cx="4139226" cy="3118682"/>
          </a:xfrm>
          <a:prstGeom prst="rect">
            <a:avLst/>
          </a:prstGeom>
        </p:spPr>
      </p:pic>
      <p:sp>
        <p:nvSpPr>
          <p:cNvPr id="8" name="Line Callout 1 7">
            <a:extLst>
              <a:ext uri="{FF2B5EF4-FFF2-40B4-BE49-F238E27FC236}">
                <a16:creationId xmlns:a16="http://schemas.microsoft.com/office/drawing/2014/main" id="{7D2F8FF8-8491-6C40-A451-0E2E658B3E11}"/>
              </a:ext>
            </a:extLst>
          </p:cNvPr>
          <p:cNvSpPr/>
          <p:nvPr/>
        </p:nvSpPr>
        <p:spPr>
          <a:xfrm>
            <a:off x="393902" y="4668675"/>
            <a:ext cx="3351421" cy="629984"/>
          </a:xfrm>
          <a:prstGeom prst="borderCallout1">
            <a:avLst>
              <a:gd name="adj1" fmla="val 56922"/>
              <a:gd name="adj2" fmla="val 99375"/>
              <a:gd name="adj3" fmla="val 89104"/>
              <a:gd name="adj4" fmla="val 155851"/>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a:t>
            </a:r>
            <a:r>
              <a:rPr lang="en-US" sz="600" b="1" dirty="0">
                <a:solidFill>
                  <a:schemeClr val="tx1"/>
                </a:solidFill>
              </a:rPr>
              <a:t> </a:t>
            </a:r>
            <a:r>
              <a:rPr lang="en-US" sz="600" b="1" dirty="0" err="1">
                <a:solidFill>
                  <a:schemeClr val="tx1"/>
                </a:solidFill>
              </a:rPr>
              <a:t>HatchSubsystem</a:t>
            </a:r>
            <a:r>
              <a:rPr lang="en-US" sz="600" b="1" dirty="0">
                <a:solidFill>
                  <a:schemeClr val="tx1"/>
                </a:solidFill>
              </a:rPr>
              <a:t> </a:t>
            </a:r>
            <a:r>
              <a:rPr lang="en-US" sz="600" dirty="0">
                <a:solidFill>
                  <a:schemeClr val="tx1"/>
                </a:solidFill>
              </a:rPr>
              <a:t>constructor instantiates the </a:t>
            </a:r>
            <a:r>
              <a:rPr lang="en-US" sz="600" b="1" dirty="0" err="1">
                <a:solidFill>
                  <a:schemeClr val="tx1"/>
                </a:solidFill>
              </a:rPr>
              <a:t>m_hatchSolenoid</a:t>
            </a:r>
            <a:r>
              <a:rPr lang="en-US" sz="600" b="1" dirty="0">
                <a:solidFill>
                  <a:schemeClr val="tx1"/>
                </a:solidFill>
              </a:rPr>
              <a:t> </a:t>
            </a:r>
            <a:r>
              <a:rPr lang="en-US" sz="600" dirty="0">
                <a:solidFill>
                  <a:schemeClr val="tx1"/>
                </a:solidFill>
              </a:rPr>
              <a:t>object object that is part of the class by passing </a:t>
            </a:r>
            <a:r>
              <a:rPr lang="en-US" sz="600" b="1" dirty="0">
                <a:solidFill>
                  <a:schemeClr val="tx1"/>
                </a:solidFill>
              </a:rPr>
              <a:t> </a:t>
            </a:r>
            <a:r>
              <a:rPr lang="en-US" sz="600" dirty="0">
                <a:solidFill>
                  <a:schemeClr val="tx1"/>
                </a:solidFill>
              </a:rPr>
              <a:t>two arguments to the constructor of a </a:t>
            </a:r>
            <a:r>
              <a:rPr lang="en-US" sz="600" b="1" dirty="0" err="1">
                <a:solidFill>
                  <a:schemeClr val="tx1"/>
                </a:solidFill>
              </a:rPr>
              <a:t>frc</a:t>
            </a:r>
            <a:r>
              <a:rPr lang="en-US" sz="600" b="1" dirty="0">
                <a:solidFill>
                  <a:schemeClr val="tx1"/>
                </a:solidFill>
              </a:rPr>
              <a:t>::</a:t>
            </a:r>
            <a:r>
              <a:rPr lang="en-US" sz="600" b="1" dirty="0" err="1">
                <a:solidFill>
                  <a:schemeClr val="tx1"/>
                </a:solidFill>
              </a:rPr>
              <a:t>DoubleSolenoid</a:t>
            </a:r>
            <a:r>
              <a:rPr lang="en-US" sz="600" b="1" dirty="0">
                <a:solidFill>
                  <a:schemeClr val="tx1"/>
                </a:solidFill>
              </a:rPr>
              <a:t> </a:t>
            </a:r>
            <a:r>
              <a:rPr lang="en-US" sz="600" dirty="0">
                <a:solidFill>
                  <a:schemeClr val="tx1"/>
                </a:solidFill>
              </a:rPr>
              <a:t>object.  You can look up what the arguments should be in the </a:t>
            </a:r>
            <a:r>
              <a:rPr lang="en-US" sz="600" dirty="0" err="1">
                <a:solidFill>
                  <a:schemeClr val="tx1"/>
                </a:solidFill>
              </a:rPr>
              <a:t>WIPLib</a:t>
            </a:r>
            <a:r>
              <a:rPr lang="en-US" sz="600" dirty="0">
                <a:solidFill>
                  <a:schemeClr val="tx1"/>
                </a:solidFill>
              </a:rPr>
              <a:t> documentation. You can also right click on </a:t>
            </a:r>
            <a:r>
              <a:rPr lang="en-US" sz="600" b="1" dirty="0" err="1">
                <a:solidFill>
                  <a:schemeClr val="tx1"/>
                </a:solidFill>
              </a:rPr>
              <a:t>frc</a:t>
            </a:r>
            <a:r>
              <a:rPr lang="en-US" sz="600" b="1" dirty="0">
                <a:solidFill>
                  <a:schemeClr val="tx1"/>
                </a:solidFill>
              </a:rPr>
              <a:t>::</a:t>
            </a:r>
            <a:r>
              <a:rPr lang="en-US" sz="600" b="1" dirty="0" err="1">
                <a:solidFill>
                  <a:schemeClr val="tx1"/>
                </a:solidFill>
              </a:rPr>
              <a:t>DoubleSolenoid</a:t>
            </a:r>
            <a:r>
              <a:rPr lang="en-US" sz="600" b="1" dirty="0">
                <a:solidFill>
                  <a:schemeClr val="tx1"/>
                </a:solidFill>
              </a:rPr>
              <a:t> </a:t>
            </a:r>
            <a:r>
              <a:rPr lang="en-US" sz="600" dirty="0">
                <a:solidFill>
                  <a:schemeClr val="tx1"/>
                </a:solidFill>
              </a:rPr>
              <a:t>and select </a:t>
            </a:r>
            <a:r>
              <a:rPr lang="en-US" sz="600" b="1" dirty="0">
                <a:solidFill>
                  <a:schemeClr val="tx1"/>
                </a:solidFill>
              </a:rPr>
              <a:t>Go to Definition</a:t>
            </a:r>
            <a:r>
              <a:rPr lang="en-US" sz="600" dirty="0">
                <a:solidFill>
                  <a:schemeClr val="tx1"/>
                </a:solidFill>
              </a:rPr>
              <a:t>. This takes you to the code in the WPI Library.  See above right.</a:t>
            </a:r>
          </a:p>
        </p:txBody>
      </p:sp>
      <p:sp>
        <p:nvSpPr>
          <p:cNvPr id="11" name="Line Callout 1 10">
            <a:extLst>
              <a:ext uri="{FF2B5EF4-FFF2-40B4-BE49-F238E27FC236}">
                <a16:creationId xmlns:a16="http://schemas.microsoft.com/office/drawing/2014/main" id="{50DCA9C8-A6D5-3744-9773-17C6BAA873E1}"/>
              </a:ext>
            </a:extLst>
          </p:cNvPr>
          <p:cNvSpPr/>
          <p:nvPr/>
        </p:nvSpPr>
        <p:spPr>
          <a:xfrm>
            <a:off x="3215374" y="1366069"/>
            <a:ext cx="2206059" cy="797387"/>
          </a:xfrm>
          <a:prstGeom prst="borderCallout1">
            <a:avLst>
              <a:gd name="adj1" fmla="val 46359"/>
              <a:gd name="adj2" fmla="val 100343"/>
              <a:gd name="adj3" fmla="val 129722"/>
              <a:gd name="adj4" fmla="val 12127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frc</a:t>
            </a:r>
            <a:r>
              <a:rPr lang="en-US" sz="600" b="1" dirty="0">
                <a:solidFill>
                  <a:schemeClr val="tx1"/>
                </a:solidFill>
              </a:rPr>
              <a:t>::</a:t>
            </a:r>
            <a:r>
              <a:rPr lang="en-US" sz="600" b="1" dirty="0" err="1">
                <a:solidFill>
                  <a:schemeClr val="tx1"/>
                </a:solidFill>
              </a:rPr>
              <a:t>DoubleSolenoid</a:t>
            </a:r>
            <a:r>
              <a:rPr lang="en-US" sz="600" b="1" dirty="0">
                <a:solidFill>
                  <a:schemeClr val="tx1"/>
                </a:solidFill>
              </a:rPr>
              <a:t> </a:t>
            </a:r>
            <a:r>
              <a:rPr lang="en-US" sz="600" dirty="0">
                <a:solidFill>
                  <a:schemeClr val="tx1"/>
                </a:solidFill>
              </a:rPr>
              <a:t>constructors.  The first constructor is declared </a:t>
            </a:r>
            <a:r>
              <a:rPr lang="en-US" sz="600" b="1" dirty="0">
                <a:solidFill>
                  <a:schemeClr val="tx1"/>
                </a:solidFill>
              </a:rPr>
              <a:t>explicit</a:t>
            </a:r>
            <a:r>
              <a:rPr lang="en-US" sz="600" dirty="0">
                <a:solidFill>
                  <a:schemeClr val="tx1"/>
                </a:solidFill>
              </a:rPr>
              <a:t> which means it will only work if it is passed exactly two arguments of type </a:t>
            </a:r>
            <a:r>
              <a:rPr lang="en-US" sz="600" b="1" dirty="0">
                <a:solidFill>
                  <a:schemeClr val="tx1"/>
                </a:solidFill>
              </a:rPr>
              <a:t>int</a:t>
            </a:r>
            <a:r>
              <a:rPr lang="en-US" sz="600" dirty="0">
                <a:solidFill>
                  <a:schemeClr val="tx1"/>
                </a:solidFill>
              </a:rPr>
              <a:t>. The second version of the constructor will accept three arguments and is used if the solenoid is connected to the can bus instead of the DO ports of the </a:t>
            </a:r>
            <a:r>
              <a:rPr lang="en-US" sz="600" dirty="0" err="1">
                <a:solidFill>
                  <a:schemeClr val="tx1"/>
                </a:solidFill>
              </a:rPr>
              <a:t>roboRio</a:t>
            </a:r>
            <a:r>
              <a:rPr lang="en-US" sz="600" dirty="0">
                <a:solidFill>
                  <a:schemeClr val="tx1"/>
                </a:solidFill>
              </a:rPr>
              <a:t>.  This is an example of an </a:t>
            </a:r>
            <a:r>
              <a:rPr lang="en-US" sz="600" b="1" dirty="0">
                <a:solidFill>
                  <a:schemeClr val="tx1"/>
                </a:solidFill>
              </a:rPr>
              <a:t>overload</a:t>
            </a:r>
            <a:r>
              <a:rPr lang="en-US" sz="600" dirty="0">
                <a:solidFill>
                  <a:schemeClr val="tx1"/>
                </a:solidFill>
              </a:rPr>
              <a:t> where different versions of a function are executed based on which types of arguments are passed to the function.</a:t>
            </a:r>
          </a:p>
        </p:txBody>
      </p:sp>
      <p:cxnSp>
        <p:nvCxnSpPr>
          <p:cNvPr id="22" name="Straight Connector 21">
            <a:extLst>
              <a:ext uri="{FF2B5EF4-FFF2-40B4-BE49-F238E27FC236}">
                <a16:creationId xmlns:a16="http://schemas.microsoft.com/office/drawing/2014/main" id="{D4444C03-4A4D-E04E-A429-E879CE659899}"/>
              </a:ext>
            </a:extLst>
          </p:cNvPr>
          <p:cNvCxnSpPr>
            <a:cxnSpLocks/>
          </p:cNvCxnSpPr>
          <p:nvPr/>
        </p:nvCxnSpPr>
        <p:spPr>
          <a:xfrm>
            <a:off x="5421433" y="1643752"/>
            <a:ext cx="417236" cy="169905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Line Callout 1 25">
            <a:extLst>
              <a:ext uri="{FF2B5EF4-FFF2-40B4-BE49-F238E27FC236}">
                <a16:creationId xmlns:a16="http://schemas.microsoft.com/office/drawing/2014/main" id="{4B4CE06D-8165-9A4F-9129-CBC9A1B2A1E9}"/>
              </a:ext>
            </a:extLst>
          </p:cNvPr>
          <p:cNvSpPr/>
          <p:nvPr/>
        </p:nvSpPr>
        <p:spPr>
          <a:xfrm>
            <a:off x="532234" y="5885530"/>
            <a:ext cx="3351421" cy="629984"/>
          </a:xfrm>
          <a:prstGeom prst="borderCallout1">
            <a:avLst>
              <a:gd name="adj1" fmla="val 56922"/>
              <a:gd name="adj2" fmla="val 99375"/>
              <a:gd name="adj3" fmla="val -47855"/>
              <a:gd name="adj4" fmla="val 148715"/>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public member functions of a </a:t>
            </a:r>
            <a:r>
              <a:rPr lang="en-US" sz="600" b="1" dirty="0" err="1">
                <a:solidFill>
                  <a:schemeClr val="tx1"/>
                </a:solidFill>
              </a:rPr>
              <a:t>HatchSubsystem</a:t>
            </a:r>
            <a:r>
              <a:rPr lang="en-US" sz="600" dirty="0">
                <a:solidFill>
                  <a:schemeClr val="tx1"/>
                </a:solidFill>
              </a:rPr>
              <a:t> object are defined to grab and release a hatch by executing the </a:t>
            </a:r>
            <a:r>
              <a:rPr lang="en-US" sz="600" b="1" dirty="0" err="1">
                <a:solidFill>
                  <a:schemeClr val="tx1"/>
                </a:solidFill>
              </a:rPr>
              <a:t>frc</a:t>
            </a:r>
            <a:r>
              <a:rPr lang="en-US" sz="600" b="1" dirty="0">
                <a:solidFill>
                  <a:schemeClr val="tx1"/>
                </a:solidFill>
              </a:rPr>
              <a:t>::</a:t>
            </a:r>
            <a:r>
              <a:rPr lang="en-US" sz="600" b="1" dirty="0" err="1">
                <a:solidFill>
                  <a:schemeClr val="tx1"/>
                </a:solidFill>
              </a:rPr>
              <a:t>DoubleSolenoid.set</a:t>
            </a:r>
            <a:r>
              <a:rPr lang="en-US" sz="600" b="1" dirty="0">
                <a:solidFill>
                  <a:schemeClr val="tx1"/>
                </a:solidFill>
              </a:rPr>
              <a:t>()</a:t>
            </a:r>
            <a:r>
              <a:rPr lang="en-US" sz="600" dirty="0">
                <a:solidFill>
                  <a:schemeClr val="tx1"/>
                </a:solidFill>
              </a:rPr>
              <a:t> member function of the </a:t>
            </a:r>
            <a:r>
              <a:rPr lang="en-US" sz="600" b="1" dirty="0" err="1">
                <a:solidFill>
                  <a:schemeClr val="tx1"/>
                </a:solidFill>
              </a:rPr>
              <a:t>m_hatchSolenoid</a:t>
            </a:r>
            <a:r>
              <a:rPr lang="en-US" sz="600" b="1" dirty="0">
                <a:solidFill>
                  <a:schemeClr val="tx1"/>
                </a:solidFill>
              </a:rPr>
              <a:t> </a:t>
            </a:r>
            <a:r>
              <a:rPr lang="en-US" sz="600" dirty="0">
                <a:solidFill>
                  <a:schemeClr val="tx1"/>
                </a:solidFill>
              </a:rPr>
              <a:t>object.  The function argument is type </a:t>
            </a:r>
            <a:r>
              <a:rPr lang="en-US" sz="600" b="1" dirty="0" err="1">
                <a:solidFill>
                  <a:schemeClr val="tx1"/>
                </a:solidFill>
              </a:rPr>
              <a:t>enum</a:t>
            </a:r>
            <a:r>
              <a:rPr lang="en-US" sz="600" dirty="0">
                <a:solidFill>
                  <a:schemeClr val="tx1"/>
                </a:solidFill>
              </a:rPr>
              <a:t> (an enumeration).  An enumeration is a list of possible options that can be used (kind of like a drop down list on a website). The </a:t>
            </a:r>
            <a:r>
              <a:rPr lang="en-US" sz="600" b="1" dirty="0" err="1">
                <a:solidFill>
                  <a:schemeClr val="tx1"/>
                </a:solidFill>
              </a:rPr>
              <a:t>enum</a:t>
            </a:r>
            <a:r>
              <a:rPr lang="en-US" sz="600" dirty="0">
                <a:solidFill>
                  <a:schemeClr val="tx1"/>
                </a:solidFill>
              </a:rPr>
              <a:t> is defined just before the constructors in </a:t>
            </a:r>
            <a:r>
              <a:rPr lang="en-US" sz="600" b="1" dirty="0" err="1">
                <a:solidFill>
                  <a:schemeClr val="tx1"/>
                </a:solidFill>
              </a:rPr>
              <a:t>DoubleSolenoid.h</a:t>
            </a:r>
            <a:r>
              <a:rPr lang="en-US" sz="600" dirty="0">
                <a:solidFill>
                  <a:schemeClr val="tx1"/>
                </a:solidFill>
              </a:rPr>
              <a:t> shown above right. </a:t>
            </a:r>
            <a:endParaRPr lang="en-US" sz="600" b="1" dirty="0">
              <a:solidFill>
                <a:schemeClr val="tx1"/>
              </a:solidFill>
            </a:endParaRPr>
          </a:p>
        </p:txBody>
      </p:sp>
      <p:sp>
        <p:nvSpPr>
          <p:cNvPr id="27" name="Rounded Rectangular Callout 26">
            <a:extLst>
              <a:ext uri="{FF2B5EF4-FFF2-40B4-BE49-F238E27FC236}">
                <a16:creationId xmlns:a16="http://schemas.microsoft.com/office/drawing/2014/main" id="{EE03876C-A489-8441-BE1D-974E9EC0FBB0}"/>
              </a:ext>
            </a:extLst>
          </p:cNvPr>
          <p:cNvSpPr/>
          <p:nvPr/>
        </p:nvSpPr>
        <p:spPr>
          <a:xfrm>
            <a:off x="6526655" y="33358"/>
            <a:ext cx="1459355" cy="312733"/>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DoubleSolenoid.h</a:t>
            </a:r>
            <a:endParaRPr lang="en-US" sz="1000" b="1" dirty="0">
              <a:solidFill>
                <a:schemeClr val="tx1"/>
              </a:solidFill>
            </a:endParaRPr>
          </a:p>
        </p:txBody>
      </p:sp>
      <p:sp>
        <p:nvSpPr>
          <p:cNvPr id="29" name="Line Callout 1 28">
            <a:extLst>
              <a:ext uri="{FF2B5EF4-FFF2-40B4-BE49-F238E27FC236}">
                <a16:creationId xmlns:a16="http://schemas.microsoft.com/office/drawing/2014/main" id="{F93CF4C7-D548-6D48-9594-3217076D6C22}"/>
              </a:ext>
            </a:extLst>
          </p:cNvPr>
          <p:cNvSpPr/>
          <p:nvPr/>
        </p:nvSpPr>
        <p:spPr>
          <a:xfrm>
            <a:off x="7462574" y="1601751"/>
            <a:ext cx="1475312" cy="218918"/>
          </a:xfrm>
          <a:prstGeom prst="borderCallout1">
            <a:avLst>
              <a:gd name="adj1" fmla="val 18750"/>
              <a:gd name="adj2" fmla="val -412"/>
              <a:gd name="adj3" fmla="val -59684"/>
              <a:gd name="adj4" fmla="val -31999"/>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Declaration of an enumeration.</a:t>
            </a:r>
          </a:p>
        </p:txBody>
      </p:sp>
    </p:spTree>
    <p:extLst>
      <p:ext uri="{BB962C8B-B14F-4D97-AF65-F5344CB8AC3E}">
        <p14:creationId xmlns:p14="http://schemas.microsoft.com/office/powerpoint/2010/main" val="3887208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55550A7-73F8-F44B-A222-DEAA18A1B9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3836510" cy="3817035"/>
          </a:xfrm>
        </p:spPr>
      </p:pic>
      <p:pic>
        <p:nvPicPr>
          <p:cNvPr id="6" name="Picture 5">
            <a:extLst>
              <a:ext uri="{FF2B5EF4-FFF2-40B4-BE49-F238E27FC236}">
                <a16:creationId xmlns:a16="http://schemas.microsoft.com/office/drawing/2014/main" id="{59BA5A38-1B84-AA49-AE59-A69308EA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922" y="3857478"/>
            <a:ext cx="3830078" cy="3000522"/>
          </a:xfrm>
          <a:prstGeom prst="rect">
            <a:avLst/>
          </a:prstGeom>
        </p:spPr>
      </p:pic>
      <p:sp>
        <p:nvSpPr>
          <p:cNvPr id="7" name="Line Callout 1 6">
            <a:extLst>
              <a:ext uri="{FF2B5EF4-FFF2-40B4-BE49-F238E27FC236}">
                <a16:creationId xmlns:a16="http://schemas.microsoft.com/office/drawing/2014/main" id="{427A8965-3C86-D347-981C-D03D5BBC664E}"/>
              </a:ext>
            </a:extLst>
          </p:cNvPr>
          <p:cNvSpPr/>
          <p:nvPr/>
        </p:nvSpPr>
        <p:spPr>
          <a:xfrm>
            <a:off x="2971449" y="2343740"/>
            <a:ext cx="1496568" cy="318853"/>
          </a:xfrm>
          <a:prstGeom prst="borderCallout1">
            <a:avLst>
              <a:gd name="adj1" fmla="val 18750"/>
              <a:gd name="adj2" fmla="val -412"/>
              <a:gd name="adj3" fmla="val 125192"/>
              <a:gd name="adj4" fmla="val -31241"/>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constructor function is declared to take three arguments.  The type and public name of each object is declared.</a:t>
            </a:r>
          </a:p>
        </p:txBody>
      </p:sp>
      <p:sp>
        <p:nvSpPr>
          <p:cNvPr id="8" name="Line Callout 1 7">
            <a:extLst>
              <a:ext uri="{FF2B5EF4-FFF2-40B4-BE49-F238E27FC236}">
                <a16:creationId xmlns:a16="http://schemas.microsoft.com/office/drawing/2014/main" id="{8C510DB5-E512-E641-A3B2-AE0B049CC73C}"/>
              </a:ext>
            </a:extLst>
          </p:cNvPr>
          <p:cNvSpPr/>
          <p:nvPr/>
        </p:nvSpPr>
        <p:spPr>
          <a:xfrm>
            <a:off x="3228439" y="745589"/>
            <a:ext cx="2085484" cy="1341120"/>
          </a:xfrm>
          <a:prstGeom prst="borderCallout1">
            <a:avLst>
              <a:gd name="adj1" fmla="val 87631"/>
              <a:gd name="adj2" fmla="val 38"/>
              <a:gd name="adj3" fmla="val 94841"/>
              <a:gd name="adj4" fmla="val -2417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Note that the </a:t>
            </a:r>
            <a:r>
              <a:rPr lang="en-US" sz="600" b="1" dirty="0" err="1">
                <a:solidFill>
                  <a:schemeClr val="tx1"/>
                </a:solidFill>
              </a:rPr>
              <a:t>DefaultDrive</a:t>
            </a:r>
            <a:r>
              <a:rPr lang="en-US" sz="600" dirty="0">
                <a:solidFill>
                  <a:schemeClr val="tx1"/>
                </a:solidFill>
              </a:rPr>
              <a:t> class inherits from </a:t>
            </a:r>
            <a:r>
              <a:rPr lang="en-US" sz="600" b="1" dirty="0" err="1">
                <a:solidFill>
                  <a:schemeClr val="tx1"/>
                </a:solidFill>
              </a:rPr>
              <a:t>frc</a:t>
            </a:r>
            <a:r>
              <a:rPr lang="en-US" sz="600" b="1" dirty="0">
                <a:solidFill>
                  <a:schemeClr val="tx1"/>
                </a:solidFill>
              </a:rPr>
              <a:t>::</a:t>
            </a:r>
            <a:r>
              <a:rPr lang="en-US" sz="600" b="1" dirty="0" err="1">
                <a:solidFill>
                  <a:schemeClr val="tx1"/>
                </a:solidFill>
              </a:rPr>
              <a:t>CommandHelper</a:t>
            </a:r>
            <a:r>
              <a:rPr lang="en-US" sz="600" b="1" dirty="0">
                <a:solidFill>
                  <a:schemeClr val="tx1"/>
                </a:solidFill>
              </a:rPr>
              <a:t>&lt;frc2::</a:t>
            </a:r>
            <a:r>
              <a:rPr lang="en-US" sz="600" b="1" dirty="0" err="1">
                <a:solidFill>
                  <a:schemeClr val="tx1"/>
                </a:solidFill>
              </a:rPr>
              <a:t>Commandbase</a:t>
            </a:r>
            <a:r>
              <a:rPr lang="en-US" sz="600" b="1" dirty="0">
                <a:solidFill>
                  <a:schemeClr val="tx1"/>
                </a:solidFill>
              </a:rPr>
              <a:t>, </a:t>
            </a:r>
            <a:r>
              <a:rPr lang="en-US" sz="600" b="1" dirty="0" err="1">
                <a:solidFill>
                  <a:schemeClr val="tx1"/>
                </a:solidFill>
              </a:rPr>
              <a:t>DefaultDrive</a:t>
            </a:r>
            <a:r>
              <a:rPr lang="en-US" sz="600" b="1" dirty="0">
                <a:solidFill>
                  <a:schemeClr val="tx1"/>
                </a:solidFill>
              </a:rPr>
              <a:t>&gt; </a:t>
            </a:r>
            <a:r>
              <a:rPr lang="en-US" sz="600" dirty="0">
                <a:solidFill>
                  <a:schemeClr val="tx1"/>
                </a:solidFill>
              </a:rPr>
              <a:t>class.  This is a template class where the actual types of objects used to create the class are supplied during instantiation. In this case, the template class accepts two arguments and is supplied the classes </a:t>
            </a:r>
            <a:r>
              <a:rPr lang="en-US" sz="600" b="1" dirty="0">
                <a:solidFill>
                  <a:schemeClr val="tx1"/>
                </a:solidFill>
              </a:rPr>
              <a:t>frc2::</a:t>
            </a:r>
            <a:r>
              <a:rPr lang="en-US" sz="600" b="1" dirty="0" err="1">
                <a:solidFill>
                  <a:schemeClr val="tx1"/>
                </a:solidFill>
              </a:rPr>
              <a:t>CommandBase</a:t>
            </a:r>
            <a:r>
              <a:rPr lang="en-US" sz="600" dirty="0">
                <a:solidFill>
                  <a:schemeClr val="tx1"/>
                </a:solidFill>
              </a:rPr>
              <a:t> and </a:t>
            </a:r>
            <a:r>
              <a:rPr lang="en-US" sz="600" b="1" dirty="0" err="1">
                <a:solidFill>
                  <a:schemeClr val="tx1"/>
                </a:solidFill>
              </a:rPr>
              <a:t>DefulatDrive</a:t>
            </a:r>
            <a:r>
              <a:rPr lang="en-US" sz="600" dirty="0">
                <a:solidFill>
                  <a:schemeClr val="tx1"/>
                </a:solidFill>
              </a:rPr>
              <a:t>.  This is an example of a </a:t>
            </a:r>
            <a:r>
              <a:rPr lang="en-US" sz="600" b="1" i="1" dirty="0">
                <a:solidFill>
                  <a:schemeClr val="tx1"/>
                </a:solidFill>
              </a:rPr>
              <a:t>Curiously Recurring Template Pattern (CRTP)</a:t>
            </a:r>
            <a:r>
              <a:rPr lang="en-US" sz="600" dirty="0">
                <a:solidFill>
                  <a:schemeClr val="tx1"/>
                </a:solidFill>
              </a:rPr>
              <a:t> where a class inherits from itself through a template class.  This is done to allow </a:t>
            </a:r>
            <a:r>
              <a:rPr lang="en-US" sz="600" b="1" i="1" dirty="0">
                <a:solidFill>
                  <a:schemeClr val="tx1"/>
                </a:solidFill>
              </a:rPr>
              <a:t>decorator functions </a:t>
            </a:r>
            <a:r>
              <a:rPr lang="en-US" sz="600" dirty="0">
                <a:solidFill>
                  <a:schemeClr val="tx1"/>
                </a:solidFill>
              </a:rPr>
              <a:t>to work (see next slide). If this is confusing, don’t worry about it. Just remember command classes need to be declared to inherit from themselves.</a:t>
            </a:r>
          </a:p>
        </p:txBody>
      </p:sp>
      <p:sp>
        <p:nvSpPr>
          <p:cNvPr id="9" name="Line Callout 1 8">
            <a:extLst>
              <a:ext uri="{FF2B5EF4-FFF2-40B4-BE49-F238E27FC236}">
                <a16:creationId xmlns:a16="http://schemas.microsoft.com/office/drawing/2014/main" id="{60E5BD41-06CE-3140-8D82-4DE3F35A76AB}"/>
              </a:ext>
            </a:extLst>
          </p:cNvPr>
          <p:cNvSpPr/>
          <p:nvPr/>
        </p:nvSpPr>
        <p:spPr>
          <a:xfrm>
            <a:off x="2275919" y="3013430"/>
            <a:ext cx="1391060" cy="243825"/>
          </a:xfrm>
          <a:prstGeom prst="borderCallout1">
            <a:avLst>
              <a:gd name="adj1" fmla="val 18750"/>
              <a:gd name="adj2" fmla="val -412"/>
              <a:gd name="adj3" fmla="val 125980"/>
              <a:gd name="adj4" fmla="val -7008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m_drive</a:t>
            </a:r>
            <a:r>
              <a:rPr lang="en-US" sz="600" dirty="0">
                <a:solidFill>
                  <a:schemeClr val="tx1"/>
                </a:solidFill>
              </a:rPr>
              <a:t> is declared private, type pointer to a </a:t>
            </a:r>
            <a:r>
              <a:rPr lang="en-US" sz="600" b="1" dirty="0">
                <a:solidFill>
                  <a:schemeClr val="tx1"/>
                </a:solidFill>
              </a:rPr>
              <a:t>DriveSubsystem</a:t>
            </a:r>
            <a:r>
              <a:rPr lang="en-US" sz="600" dirty="0">
                <a:solidFill>
                  <a:schemeClr val="tx1"/>
                </a:solidFill>
              </a:rPr>
              <a:t> object.</a:t>
            </a:r>
          </a:p>
        </p:txBody>
      </p:sp>
      <p:sp>
        <p:nvSpPr>
          <p:cNvPr id="10" name="Line Callout 1 9">
            <a:extLst>
              <a:ext uri="{FF2B5EF4-FFF2-40B4-BE49-F238E27FC236}">
                <a16:creationId xmlns:a16="http://schemas.microsoft.com/office/drawing/2014/main" id="{A337448D-7C3C-EE49-AA4A-9C8673FA5EA8}"/>
              </a:ext>
            </a:extLst>
          </p:cNvPr>
          <p:cNvSpPr/>
          <p:nvPr/>
        </p:nvSpPr>
        <p:spPr>
          <a:xfrm>
            <a:off x="1774170" y="3415232"/>
            <a:ext cx="2025749" cy="243825"/>
          </a:xfrm>
          <a:prstGeom prst="borderCallout1">
            <a:avLst>
              <a:gd name="adj1" fmla="val 18750"/>
              <a:gd name="adj2" fmla="val -412"/>
              <a:gd name="adj3" fmla="val 8665"/>
              <a:gd name="adj4" fmla="val -693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m_forward</a:t>
            </a:r>
            <a:r>
              <a:rPr lang="en-US" sz="600" b="1" dirty="0">
                <a:solidFill>
                  <a:schemeClr val="tx1"/>
                </a:solidFill>
              </a:rPr>
              <a:t> </a:t>
            </a:r>
            <a:r>
              <a:rPr lang="en-US" sz="600" dirty="0">
                <a:solidFill>
                  <a:schemeClr val="tx1"/>
                </a:solidFill>
              </a:rPr>
              <a:t>is declared private, type “a function that takes no arguments and returns a </a:t>
            </a:r>
            <a:r>
              <a:rPr lang="en-US" sz="600" b="1" dirty="0">
                <a:solidFill>
                  <a:schemeClr val="tx1"/>
                </a:solidFill>
              </a:rPr>
              <a:t>double</a:t>
            </a:r>
            <a:r>
              <a:rPr lang="en-US" sz="600" dirty="0">
                <a:solidFill>
                  <a:schemeClr val="tx1"/>
                </a:solidFill>
              </a:rPr>
              <a:t>”.</a:t>
            </a:r>
          </a:p>
        </p:txBody>
      </p:sp>
      <p:sp>
        <p:nvSpPr>
          <p:cNvPr id="11" name="Line Callout 1 10">
            <a:extLst>
              <a:ext uri="{FF2B5EF4-FFF2-40B4-BE49-F238E27FC236}">
                <a16:creationId xmlns:a16="http://schemas.microsoft.com/office/drawing/2014/main" id="{9910BB4C-CADC-E041-8305-25E8AE57E842}"/>
              </a:ext>
            </a:extLst>
          </p:cNvPr>
          <p:cNvSpPr/>
          <p:nvPr/>
        </p:nvSpPr>
        <p:spPr>
          <a:xfrm>
            <a:off x="1692109" y="4482928"/>
            <a:ext cx="3072661" cy="492346"/>
          </a:xfrm>
          <a:prstGeom prst="borderCallout1">
            <a:avLst>
              <a:gd name="adj1" fmla="val 55291"/>
              <a:gd name="adj2" fmla="val 100312"/>
              <a:gd name="adj3" fmla="val 214209"/>
              <a:gd name="adj4" fmla="val 137239"/>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Private objects of a </a:t>
            </a:r>
            <a:r>
              <a:rPr lang="en-US" sz="600" b="1" dirty="0" err="1">
                <a:solidFill>
                  <a:schemeClr val="tx1"/>
                </a:solidFill>
              </a:rPr>
              <a:t>DefualtDrive</a:t>
            </a:r>
            <a:r>
              <a:rPr lang="en-US" sz="600" dirty="0">
                <a:solidFill>
                  <a:schemeClr val="tx1"/>
                </a:solidFill>
              </a:rPr>
              <a:t> object will be instantiated with the objects passed to the constructor as arguments.  </a:t>
            </a:r>
            <a:r>
              <a:rPr lang="en-US" sz="600" b="1" dirty="0" err="1">
                <a:solidFill>
                  <a:schemeClr val="tx1"/>
                </a:solidFill>
              </a:rPr>
              <a:t>std</a:t>
            </a:r>
            <a:r>
              <a:rPr lang="en-US" sz="600" b="1" dirty="0">
                <a:solidFill>
                  <a:schemeClr val="tx1"/>
                </a:solidFill>
              </a:rPr>
              <a:t>::move </a:t>
            </a:r>
            <a:r>
              <a:rPr lang="en-US" sz="600" dirty="0">
                <a:solidFill>
                  <a:schemeClr val="tx1"/>
                </a:solidFill>
              </a:rPr>
              <a:t>ensures the function is cast to an </a:t>
            </a:r>
            <a:r>
              <a:rPr lang="en-US" sz="600" i="1" dirty="0" err="1">
                <a:solidFill>
                  <a:schemeClr val="tx1"/>
                </a:solidFill>
              </a:rPr>
              <a:t>lvalue</a:t>
            </a:r>
            <a:r>
              <a:rPr lang="en-US" sz="600" dirty="0">
                <a:solidFill>
                  <a:schemeClr val="tx1"/>
                </a:solidFill>
              </a:rPr>
              <a:t> and moved instead of being copied.  See </a:t>
            </a:r>
            <a:r>
              <a:rPr lang="en-US" sz="600" dirty="0" err="1">
                <a:solidFill>
                  <a:schemeClr val="tx1"/>
                </a:solidFill>
              </a:rPr>
              <a:t>frc</a:t>
            </a:r>
            <a:r>
              <a:rPr lang="en-US" sz="600" dirty="0">
                <a:solidFill>
                  <a:schemeClr val="tx1"/>
                </a:solidFill>
              </a:rPr>
              <a:t> documentation for </a:t>
            </a:r>
            <a:r>
              <a:rPr lang="en-US" sz="600" dirty="0" err="1">
                <a:solidFill>
                  <a:schemeClr val="tx1"/>
                </a:solidFill>
              </a:rPr>
              <a:t>lvalue</a:t>
            </a:r>
            <a:r>
              <a:rPr lang="en-US" sz="600" dirty="0">
                <a:solidFill>
                  <a:schemeClr val="tx1"/>
                </a:solidFill>
              </a:rPr>
              <a:t>/</a:t>
            </a:r>
            <a:r>
              <a:rPr lang="en-US" sz="600" dirty="0" err="1">
                <a:solidFill>
                  <a:schemeClr val="tx1"/>
                </a:solidFill>
              </a:rPr>
              <a:t>rvalue</a:t>
            </a:r>
            <a:r>
              <a:rPr lang="en-US" sz="600" dirty="0">
                <a:solidFill>
                  <a:schemeClr val="tx1"/>
                </a:solidFill>
              </a:rPr>
              <a:t> explanation if you want the details. </a:t>
            </a:r>
          </a:p>
        </p:txBody>
      </p:sp>
      <p:sp>
        <p:nvSpPr>
          <p:cNvPr id="12" name="Line Callout 1 11">
            <a:extLst>
              <a:ext uri="{FF2B5EF4-FFF2-40B4-BE49-F238E27FC236}">
                <a16:creationId xmlns:a16="http://schemas.microsoft.com/office/drawing/2014/main" id="{8DFDA413-F897-0B47-9931-1D0432F2F655}"/>
              </a:ext>
            </a:extLst>
          </p:cNvPr>
          <p:cNvSpPr/>
          <p:nvPr/>
        </p:nvSpPr>
        <p:spPr>
          <a:xfrm>
            <a:off x="1705474" y="5052669"/>
            <a:ext cx="3072661" cy="492346"/>
          </a:xfrm>
          <a:prstGeom prst="borderCallout1">
            <a:avLst>
              <a:gd name="adj1" fmla="val 55291"/>
              <a:gd name="adj2" fmla="val 100312"/>
              <a:gd name="adj3" fmla="val 143729"/>
              <a:gd name="adj4" fmla="val 13250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body of the constructor function adds the subsystem as a requirement to execute the command.  The command scheduler needs to know this so two commands aren’t allowed to try to command the the same subsystem at the same time.   </a:t>
            </a:r>
          </a:p>
        </p:txBody>
      </p:sp>
      <p:sp>
        <p:nvSpPr>
          <p:cNvPr id="13" name="Line Callout 1 12">
            <a:extLst>
              <a:ext uri="{FF2B5EF4-FFF2-40B4-BE49-F238E27FC236}">
                <a16:creationId xmlns:a16="http://schemas.microsoft.com/office/drawing/2014/main" id="{CFF85771-1CF5-814F-8A3D-6D799D09B290}"/>
              </a:ext>
            </a:extLst>
          </p:cNvPr>
          <p:cNvSpPr/>
          <p:nvPr/>
        </p:nvSpPr>
        <p:spPr>
          <a:xfrm>
            <a:off x="1692108" y="5641167"/>
            <a:ext cx="3072661" cy="370427"/>
          </a:xfrm>
          <a:prstGeom prst="borderCallout1">
            <a:avLst>
              <a:gd name="adj1" fmla="val 55291"/>
              <a:gd name="adj2" fmla="val 100312"/>
              <a:gd name="adj3" fmla="val 122064"/>
              <a:gd name="adj4" fmla="val 13006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DefaultDrive</a:t>
            </a:r>
            <a:r>
              <a:rPr lang="en-US" sz="600" b="1" dirty="0">
                <a:solidFill>
                  <a:schemeClr val="tx1"/>
                </a:solidFill>
              </a:rPr>
              <a:t>::Execute() </a:t>
            </a:r>
            <a:r>
              <a:rPr lang="en-US" sz="600" dirty="0">
                <a:solidFill>
                  <a:schemeClr val="tx1"/>
                </a:solidFill>
              </a:rPr>
              <a:t>sends the functions for forward and rotational speed to the </a:t>
            </a:r>
            <a:r>
              <a:rPr lang="en-US" sz="600" b="1" dirty="0" err="1">
                <a:solidFill>
                  <a:schemeClr val="tx1"/>
                </a:solidFill>
              </a:rPr>
              <a:t>ArcadeDrive</a:t>
            </a:r>
            <a:r>
              <a:rPr lang="en-US" sz="600" dirty="0">
                <a:solidFill>
                  <a:schemeClr val="tx1"/>
                </a:solidFill>
              </a:rPr>
              <a:t> member function of the subsystem that </a:t>
            </a:r>
            <a:r>
              <a:rPr lang="en-US" sz="600" b="1" dirty="0" err="1">
                <a:solidFill>
                  <a:schemeClr val="tx1"/>
                </a:solidFill>
              </a:rPr>
              <a:t>m_drive</a:t>
            </a:r>
            <a:r>
              <a:rPr lang="en-US" sz="600" dirty="0">
                <a:solidFill>
                  <a:schemeClr val="tx1"/>
                </a:solidFill>
              </a:rPr>
              <a:t> points to.</a:t>
            </a:r>
            <a:endParaRPr lang="en-US" sz="600" b="1" dirty="0">
              <a:solidFill>
                <a:schemeClr val="tx1"/>
              </a:solidFill>
            </a:endParaRPr>
          </a:p>
        </p:txBody>
      </p:sp>
      <p:sp>
        <p:nvSpPr>
          <p:cNvPr id="15" name="Rounded Rectangular Callout 14">
            <a:extLst>
              <a:ext uri="{FF2B5EF4-FFF2-40B4-BE49-F238E27FC236}">
                <a16:creationId xmlns:a16="http://schemas.microsoft.com/office/drawing/2014/main" id="{4EC90CC4-5236-B942-BAFC-003A05D4CD36}"/>
              </a:ext>
            </a:extLst>
          </p:cNvPr>
          <p:cNvSpPr/>
          <p:nvPr/>
        </p:nvSpPr>
        <p:spPr>
          <a:xfrm>
            <a:off x="5754658" y="893884"/>
            <a:ext cx="3368257" cy="2386818"/>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 </a:t>
            </a:r>
            <a:r>
              <a:rPr lang="en-US" sz="1000" b="1" dirty="0" err="1">
                <a:solidFill>
                  <a:schemeClr val="tx1"/>
                </a:solidFill>
              </a:rPr>
              <a:t>RobotContainer.cpp</a:t>
            </a:r>
            <a:r>
              <a:rPr lang="en-US" sz="1000" dirty="0">
                <a:solidFill>
                  <a:schemeClr val="tx1"/>
                </a:solidFill>
              </a:rPr>
              <a:t>, an (unnamed) </a:t>
            </a:r>
            <a:r>
              <a:rPr lang="en-US" sz="1000" b="1" dirty="0" err="1">
                <a:solidFill>
                  <a:schemeClr val="tx1"/>
                </a:solidFill>
              </a:rPr>
              <a:t>DefaultDrive</a:t>
            </a:r>
            <a:r>
              <a:rPr lang="en-US" sz="1000" dirty="0">
                <a:solidFill>
                  <a:schemeClr val="tx1"/>
                </a:solidFill>
              </a:rPr>
              <a:t> object is instantiated and sent to the </a:t>
            </a:r>
            <a:r>
              <a:rPr lang="en-US" sz="1000" b="1" dirty="0">
                <a:solidFill>
                  <a:schemeClr val="tx1"/>
                </a:solidFill>
              </a:rPr>
              <a:t>DriveSubsystem</a:t>
            </a:r>
            <a:r>
              <a:rPr lang="en-US" sz="1000" dirty="0">
                <a:solidFill>
                  <a:schemeClr val="tx1"/>
                </a:solidFill>
              </a:rPr>
              <a:t> object’s </a:t>
            </a:r>
            <a:r>
              <a:rPr lang="en-US" sz="1000" b="1" dirty="0" err="1">
                <a:solidFill>
                  <a:schemeClr val="tx1"/>
                </a:solidFill>
              </a:rPr>
              <a:t>SetDefualtCommand</a:t>
            </a:r>
            <a:r>
              <a:rPr lang="en-US" sz="1000" dirty="0">
                <a:solidFill>
                  <a:schemeClr val="tx1"/>
                </a:solidFill>
              </a:rPr>
              <a:t> member function. This causes the command scheduler to execute </a:t>
            </a:r>
            <a:r>
              <a:rPr lang="en-US" sz="1000" b="1" dirty="0" err="1">
                <a:solidFill>
                  <a:schemeClr val="tx1"/>
                </a:solidFill>
              </a:rPr>
              <a:t>DefualtDrive</a:t>
            </a:r>
            <a:r>
              <a:rPr lang="en-US" sz="1000" b="1" dirty="0">
                <a:solidFill>
                  <a:schemeClr val="tx1"/>
                </a:solidFill>
              </a:rPr>
              <a:t>::Execute()</a:t>
            </a:r>
            <a:r>
              <a:rPr lang="en-US" sz="1000" dirty="0">
                <a:solidFill>
                  <a:schemeClr val="tx1"/>
                </a:solidFill>
              </a:rPr>
              <a:t> when ever no other command needs the </a:t>
            </a:r>
            <a:r>
              <a:rPr lang="en-US" sz="1000" b="1" dirty="0">
                <a:solidFill>
                  <a:schemeClr val="tx1"/>
                </a:solidFill>
              </a:rPr>
              <a:t>DriveSubsystem</a:t>
            </a:r>
            <a:r>
              <a:rPr lang="en-US" sz="1000" dirty="0">
                <a:solidFill>
                  <a:schemeClr val="tx1"/>
                </a:solidFill>
              </a:rPr>
              <a:t>.  </a:t>
            </a:r>
            <a:r>
              <a:rPr lang="en-US" sz="1000" u="sng" dirty="0">
                <a:solidFill>
                  <a:schemeClr val="tx1"/>
                </a:solidFill>
              </a:rPr>
              <a:t>It is important it note that only one </a:t>
            </a:r>
            <a:r>
              <a:rPr lang="en-US" sz="1000" b="1" u="sng" dirty="0" err="1">
                <a:solidFill>
                  <a:schemeClr val="tx1"/>
                </a:solidFill>
              </a:rPr>
              <a:t>DriveSubsytem</a:t>
            </a:r>
            <a:r>
              <a:rPr lang="en-US" sz="1000" u="sng" dirty="0">
                <a:solidFill>
                  <a:schemeClr val="tx1"/>
                </a:solidFill>
              </a:rPr>
              <a:t> object (</a:t>
            </a:r>
            <a:r>
              <a:rPr lang="en-US" sz="1000" b="1" u="sng" dirty="0">
                <a:solidFill>
                  <a:schemeClr val="tx1"/>
                </a:solidFill>
              </a:rPr>
              <a:t>RobotContainer::</a:t>
            </a:r>
            <a:r>
              <a:rPr lang="en-US" sz="1000" b="1" u="sng" dirty="0" err="1">
                <a:solidFill>
                  <a:schemeClr val="tx1"/>
                </a:solidFill>
              </a:rPr>
              <a:t>m_drive</a:t>
            </a:r>
            <a:r>
              <a:rPr lang="en-US" sz="1000" u="sng" dirty="0">
                <a:solidFill>
                  <a:schemeClr val="tx1"/>
                </a:solidFill>
              </a:rPr>
              <a:t>) is instantiated in all the code</a:t>
            </a:r>
            <a:r>
              <a:rPr lang="en-US" sz="1000" dirty="0">
                <a:solidFill>
                  <a:schemeClr val="tx1"/>
                </a:solidFill>
              </a:rPr>
              <a:t>. </a:t>
            </a:r>
            <a:r>
              <a:rPr lang="en-US" sz="1000" b="1" dirty="0">
                <a:solidFill>
                  <a:schemeClr val="tx1"/>
                </a:solidFill>
              </a:rPr>
              <a:t>RobotContainer::</a:t>
            </a:r>
            <a:r>
              <a:rPr lang="en-US" sz="1000" b="1" dirty="0" err="1">
                <a:solidFill>
                  <a:schemeClr val="tx1"/>
                </a:solidFill>
              </a:rPr>
              <a:t>m_drive</a:t>
            </a:r>
            <a:r>
              <a:rPr lang="en-US" sz="1000" b="1" dirty="0">
                <a:solidFill>
                  <a:schemeClr val="tx1"/>
                </a:solidFill>
              </a:rPr>
              <a:t> </a:t>
            </a:r>
            <a:r>
              <a:rPr lang="en-US" sz="1000" dirty="0">
                <a:solidFill>
                  <a:schemeClr val="tx1"/>
                </a:solidFill>
              </a:rPr>
              <a:t>is private to a </a:t>
            </a:r>
            <a:r>
              <a:rPr lang="en-US" sz="1000" b="1" dirty="0" err="1">
                <a:solidFill>
                  <a:schemeClr val="tx1"/>
                </a:solidFill>
              </a:rPr>
              <a:t>RobotCoontainer</a:t>
            </a:r>
            <a:r>
              <a:rPr lang="en-US" sz="1000" dirty="0">
                <a:solidFill>
                  <a:schemeClr val="tx1"/>
                </a:solidFill>
              </a:rPr>
              <a:t> object so commands cannot access it directly.  A reference to </a:t>
            </a:r>
            <a:r>
              <a:rPr lang="en-US" sz="1000" b="1" dirty="0">
                <a:solidFill>
                  <a:schemeClr val="tx1"/>
                </a:solidFill>
              </a:rPr>
              <a:t>RobotContainer::</a:t>
            </a:r>
            <a:r>
              <a:rPr lang="en-US" sz="1000" b="1" dirty="0" err="1">
                <a:solidFill>
                  <a:schemeClr val="tx1"/>
                </a:solidFill>
              </a:rPr>
              <a:t>m_drive</a:t>
            </a:r>
            <a:r>
              <a:rPr lang="en-US" sz="1000" b="1" dirty="0">
                <a:solidFill>
                  <a:schemeClr val="tx1"/>
                </a:solidFill>
              </a:rPr>
              <a:t> </a:t>
            </a:r>
            <a:r>
              <a:rPr lang="en-US" sz="1000" dirty="0">
                <a:solidFill>
                  <a:schemeClr val="tx1"/>
                </a:solidFill>
              </a:rPr>
              <a:t>is passed to the </a:t>
            </a:r>
            <a:r>
              <a:rPr lang="en-US" sz="1000" b="1" dirty="0" err="1">
                <a:solidFill>
                  <a:schemeClr val="tx1"/>
                </a:solidFill>
              </a:rPr>
              <a:t>DefaultDrive</a:t>
            </a:r>
            <a:r>
              <a:rPr lang="en-US" sz="1000" dirty="0">
                <a:solidFill>
                  <a:schemeClr val="tx1"/>
                </a:solidFill>
              </a:rPr>
              <a:t> constructor when it is instantiated in </a:t>
            </a:r>
            <a:r>
              <a:rPr lang="en-US" sz="1000" b="1" dirty="0" err="1">
                <a:solidFill>
                  <a:schemeClr val="tx1"/>
                </a:solidFill>
              </a:rPr>
              <a:t>RobotContiner.cpp</a:t>
            </a:r>
            <a:r>
              <a:rPr lang="en-US" sz="1000" dirty="0">
                <a:solidFill>
                  <a:schemeClr val="tx1"/>
                </a:solidFill>
              </a:rPr>
              <a:t>. This is how a command talks to its subsystem.</a:t>
            </a:r>
          </a:p>
        </p:txBody>
      </p:sp>
      <p:cxnSp>
        <p:nvCxnSpPr>
          <p:cNvPr id="21" name="Straight Arrow Connector 20">
            <a:extLst>
              <a:ext uri="{FF2B5EF4-FFF2-40B4-BE49-F238E27FC236}">
                <a16:creationId xmlns:a16="http://schemas.microsoft.com/office/drawing/2014/main" id="{F7C333B1-68BA-4A47-8EA0-2646CDABB9AE}"/>
              </a:ext>
            </a:extLst>
          </p:cNvPr>
          <p:cNvCxnSpPr>
            <a:cxnSpLocks/>
          </p:cNvCxnSpPr>
          <p:nvPr/>
        </p:nvCxnSpPr>
        <p:spPr>
          <a:xfrm flipH="1">
            <a:off x="8042031" y="3188677"/>
            <a:ext cx="933159" cy="30386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629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Command Decorator functions</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a:bodyPr>
          <a:lstStyle/>
          <a:p>
            <a:r>
              <a:rPr lang="en-US" dirty="0"/>
              <a:t>Command class objects inherit a number of </a:t>
            </a:r>
            <a:r>
              <a:rPr lang="en-US" b="1" i="1" dirty="0"/>
              <a:t>decorator</a:t>
            </a:r>
            <a:r>
              <a:rPr lang="en-US" dirty="0"/>
              <a:t> member functions.</a:t>
            </a:r>
          </a:p>
          <a:p>
            <a:r>
              <a:rPr lang="en-US" dirty="0"/>
              <a:t>They take an object and return an object of the same type that has added functionality.</a:t>
            </a:r>
          </a:p>
          <a:p>
            <a:r>
              <a:rPr lang="en-US" dirty="0"/>
              <a:t>In the example below, the second version of the command has the added functionality that it will be interrupted if not finished after 5 seconds.</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9E2154FF-5651-A348-9CAB-16F83562A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898" y="5195374"/>
            <a:ext cx="5596613" cy="614749"/>
          </a:xfrm>
          <a:prstGeom prst="rect">
            <a:avLst/>
          </a:prstGeom>
        </p:spPr>
      </p:pic>
    </p:spTree>
    <p:extLst>
      <p:ext uri="{BB962C8B-B14F-4D97-AF65-F5344CB8AC3E}">
        <p14:creationId xmlns:p14="http://schemas.microsoft.com/office/powerpoint/2010/main" val="2582940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BC5F68-71C9-AB42-B9B6-1D11624D4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3270"/>
            <a:ext cx="3545461" cy="2284730"/>
          </a:xfrm>
          <a:prstGeom prst="rect">
            <a:avLst/>
          </a:prstGeom>
        </p:spPr>
      </p:pic>
      <p:pic>
        <p:nvPicPr>
          <p:cNvPr id="5" name="Picture 4">
            <a:extLst>
              <a:ext uri="{FF2B5EF4-FFF2-40B4-BE49-F238E27FC236}">
                <a16:creationId xmlns:a16="http://schemas.microsoft.com/office/drawing/2014/main" id="{1D862301-C991-504D-AC73-54FC4ABB7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34693" cy="3488788"/>
          </a:xfrm>
          <a:prstGeom prst="rect">
            <a:avLst/>
          </a:prstGeom>
        </p:spPr>
      </p:pic>
      <p:sp>
        <p:nvSpPr>
          <p:cNvPr id="3" name="Content Placeholder 2">
            <a:extLst>
              <a:ext uri="{FF2B5EF4-FFF2-40B4-BE49-F238E27FC236}">
                <a16:creationId xmlns:a16="http://schemas.microsoft.com/office/drawing/2014/main" id="{DEF502E3-DA79-3B4A-B1FC-6AD7B0D691C4}"/>
              </a:ext>
            </a:extLst>
          </p:cNvPr>
          <p:cNvSpPr>
            <a:spLocks noGrp="1"/>
          </p:cNvSpPr>
          <p:nvPr>
            <p:ph idx="1"/>
          </p:nvPr>
        </p:nvSpPr>
        <p:spPr>
          <a:xfrm>
            <a:off x="4061813" y="1086997"/>
            <a:ext cx="2762236" cy="657397"/>
          </a:xfrm>
          <a:prstGeom prst="borderCallout1">
            <a:avLst>
              <a:gd name="adj1" fmla="val 18750"/>
              <a:gd name="adj2" fmla="val -412"/>
              <a:gd name="adj3" fmla="val 63680"/>
              <a:gd name="adj4" fmla="val -35702"/>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sz="600" dirty="0">
                <a:solidFill>
                  <a:schemeClr val="tx1"/>
                </a:solidFill>
              </a:rPr>
              <a:t>Note this comment.  We will later look at the </a:t>
            </a:r>
            <a:r>
              <a:rPr lang="en-US" sz="600" b="1" i="1" dirty="0" err="1">
                <a:solidFill>
                  <a:schemeClr val="tx1"/>
                </a:solidFill>
              </a:rPr>
              <a:t>Hatchbotinlind</a:t>
            </a:r>
            <a:r>
              <a:rPr lang="en-US" sz="600" dirty="0">
                <a:solidFill>
                  <a:schemeClr val="tx1"/>
                </a:solidFill>
              </a:rPr>
              <a:t> example project where all commands are defined in their code where they are used and only one command class is declared for the project.  There is better way to do this for very simple commands like this. All this command does is fire a solenoid when executed (and presumably close a claw that grabs a hatch panel).</a:t>
            </a:r>
          </a:p>
        </p:txBody>
      </p:sp>
      <p:sp>
        <p:nvSpPr>
          <p:cNvPr id="8" name="Content Placeholder 2">
            <a:extLst>
              <a:ext uri="{FF2B5EF4-FFF2-40B4-BE49-F238E27FC236}">
                <a16:creationId xmlns:a16="http://schemas.microsoft.com/office/drawing/2014/main" id="{D8FFD2EA-0BA5-0848-B8F7-1CCED6F3CFE6}"/>
              </a:ext>
            </a:extLst>
          </p:cNvPr>
          <p:cNvSpPr txBox="1">
            <a:spLocks/>
          </p:cNvSpPr>
          <p:nvPr/>
        </p:nvSpPr>
        <p:spPr>
          <a:xfrm>
            <a:off x="4168191" y="5165002"/>
            <a:ext cx="2549480" cy="797850"/>
          </a:xfrm>
          <a:prstGeom prst="borderCallout1">
            <a:avLst>
              <a:gd name="adj1" fmla="val 18750"/>
              <a:gd name="adj2" fmla="val -412"/>
              <a:gd name="adj3" fmla="val 96432"/>
              <a:gd name="adj4" fmla="val -9960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When command scheduler runs this command it will (1) run the </a:t>
            </a:r>
            <a:r>
              <a:rPr lang="en-US" sz="600" b="1" dirty="0">
                <a:solidFill>
                  <a:schemeClr val="tx1"/>
                </a:solidFill>
              </a:rPr>
              <a:t>Initialize() </a:t>
            </a:r>
            <a:r>
              <a:rPr lang="en-US" sz="600" dirty="0">
                <a:solidFill>
                  <a:schemeClr val="tx1"/>
                </a:solidFill>
              </a:rPr>
              <a:t>member function which activates the solenoid (2) run the </a:t>
            </a:r>
            <a:r>
              <a:rPr lang="en-US" sz="600" b="1" dirty="0">
                <a:solidFill>
                  <a:schemeClr val="tx1"/>
                </a:solidFill>
              </a:rPr>
              <a:t>Execute() </a:t>
            </a:r>
            <a:r>
              <a:rPr lang="en-US" sz="600" dirty="0">
                <a:solidFill>
                  <a:schemeClr val="tx1"/>
                </a:solidFill>
              </a:rPr>
              <a:t>member function (there isn’t one) (3) run the </a:t>
            </a:r>
            <a:r>
              <a:rPr lang="en-US" sz="600" b="1" dirty="0" err="1">
                <a:solidFill>
                  <a:schemeClr val="tx1"/>
                </a:solidFill>
              </a:rPr>
              <a:t>IsFinished</a:t>
            </a:r>
            <a:r>
              <a:rPr lang="en-US" sz="600" b="1" dirty="0">
                <a:solidFill>
                  <a:schemeClr val="tx1"/>
                </a:solidFill>
              </a:rPr>
              <a:t>() </a:t>
            </a:r>
            <a:r>
              <a:rPr lang="en-US" sz="600" dirty="0">
                <a:solidFill>
                  <a:schemeClr val="tx1"/>
                </a:solidFill>
              </a:rPr>
              <a:t>member function to see if the command thinks it is done and learn the command says it’s done.  That’s it.</a:t>
            </a:r>
          </a:p>
        </p:txBody>
      </p:sp>
      <p:sp>
        <p:nvSpPr>
          <p:cNvPr id="9" name="Rounded Rectangular Callout 8">
            <a:extLst>
              <a:ext uri="{FF2B5EF4-FFF2-40B4-BE49-F238E27FC236}">
                <a16:creationId xmlns:a16="http://schemas.microsoft.com/office/drawing/2014/main" id="{5A1AE8DD-6B68-EF47-96B7-45F90C9A50F8}"/>
              </a:ext>
            </a:extLst>
          </p:cNvPr>
          <p:cNvSpPr/>
          <p:nvPr/>
        </p:nvSpPr>
        <p:spPr>
          <a:xfrm>
            <a:off x="4968940" y="2318888"/>
            <a:ext cx="2933041" cy="2106416"/>
          </a:xfrm>
          <a:prstGeom prst="wedgeRoundRectCallout">
            <a:avLst>
              <a:gd name="adj1" fmla="val -162204"/>
              <a:gd name="adj2" fmla="val 10161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Subsystem objects are declared </a:t>
            </a:r>
            <a:r>
              <a:rPr lang="en-US" sz="1000" b="1" dirty="0">
                <a:solidFill>
                  <a:schemeClr val="tx1"/>
                </a:solidFill>
              </a:rPr>
              <a:t>private</a:t>
            </a:r>
            <a:r>
              <a:rPr lang="en-US" sz="1000" dirty="0">
                <a:solidFill>
                  <a:schemeClr val="tx1"/>
                </a:solidFill>
              </a:rPr>
              <a:t> so command objects must be constructed with a reference to the subsystems they require. This is known as </a:t>
            </a:r>
            <a:r>
              <a:rPr lang="en-US" sz="1000" b="1" i="1" dirty="0">
                <a:solidFill>
                  <a:schemeClr val="tx1"/>
                </a:solidFill>
              </a:rPr>
              <a:t>dependency injection </a:t>
            </a:r>
            <a:r>
              <a:rPr lang="en-US" sz="1000" dirty="0">
                <a:solidFill>
                  <a:schemeClr val="tx1"/>
                </a:solidFill>
              </a:rPr>
              <a:t>and is considered a best practice in object oriented programming.  It makes it easier for other parts of the library code to know who is requesting use of a subsystem and if they still need it.  The other option is to declare subsystem public but then everyone always has access to them and the programmer must make sure no competing request are made.</a:t>
            </a:r>
          </a:p>
        </p:txBody>
      </p:sp>
    </p:spTree>
    <p:extLst>
      <p:ext uri="{BB962C8B-B14F-4D97-AF65-F5344CB8AC3E}">
        <p14:creationId xmlns:p14="http://schemas.microsoft.com/office/powerpoint/2010/main" val="2140818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335EE0-29BB-1940-A802-E9FEAF523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82681"/>
            <a:ext cx="3272547" cy="2070792"/>
          </a:xfrm>
          <a:prstGeom prst="rect">
            <a:avLst/>
          </a:prstGeom>
        </p:spPr>
      </p:pic>
      <p:pic>
        <p:nvPicPr>
          <p:cNvPr id="10" name="Content Placeholder 9">
            <a:extLst>
              <a:ext uri="{FF2B5EF4-FFF2-40B4-BE49-F238E27FC236}">
                <a16:creationId xmlns:a16="http://schemas.microsoft.com/office/drawing/2014/main" id="{5E21EAA9-294C-9C43-9CF5-3B6566C125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3151827" cy="3449638"/>
          </a:xfrm>
        </p:spPr>
      </p:pic>
      <p:sp>
        <p:nvSpPr>
          <p:cNvPr id="11" name="Rounded Rectangular Callout 10">
            <a:extLst>
              <a:ext uri="{FF2B5EF4-FFF2-40B4-BE49-F238E27FC236}">
                <a16:creationId xmlns:a16="http://schemas.microsoft.com/office/drawing/2014/main" id="{792C393F-C2BE-864F-8E96-E532C370AF59}"/>
              </a:ext>
            </a:extLst>
          </p:cNvPr>
          <p:cNvSpPr/>
          <p:nvPr/>
        </p:nvSpPr>
        <p:spPr>
          <a:xfrm>
            <a:off x="4144997" y="470784"/>
            <a:ext cx="3368257" cy="683459"/>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Exactly the same as the </a:t>
            </a:r>
            <a:r>
              <a:rPr lang="en-US" sz="1000" b="1" dirty="0" err="1">
                <a:solidFill>
                  <a:schemeClr val="tx1"/>
                </a:solidFill>
              </a:rPr>
              <a:t>GrabHatch</a:t>
            </a:r>
            <a:r>
              <a:rPr lang="en-US" sz="1000" dirty="0">
                <a:solidFill>
                  <a:schemeClr val="tx1"/>
                </a:solidFill>
              </a:rPr>
              <a:t> class except it executes </a:t>
            </a:r>
            <a:r>
              <a:rPr lang="en-US" sz="1000" b="1" dirty="0">
                <a:solidFill>
                  <a:schemeClr val="tx1"/>
                </a:solidFill>
              </a:rPr>
              <a:t>*</a:t>
            </a:r>
            <a:r>
              <a:rPr lang="en-US" sz="1000" b="1" dirty="0" err="1">
                <a:solidFill>
                  <a:schemeClr val="tx1"/>
                </a:solidFill>
              </a:rPr>
              <a:t>HatchSubsystem</a:t>
            </a:r>
            <a:r>
              <a:rPr lang="en-US" sz="1000" b="1" dirty="0">
                <a:solidFill>
                  <a:schemeClr val="tx1"/>
                </a:solidFill>
              </a:rPr>
              <a:t>-&gt;</a:t>
            </a:r>
            <a:r>
              <a:rPr lang="en-US" sz="1000" b="1" dirty="0" err="1">
                <a:solidFill>
                  <a:schemeClr val="tx1"/>
                </a:solidFill>
              </a:rPr>
              <a:t>ReleaseHatch</a:t>
            </a:r>
            <a:r>
              <a:rPr lang="en-US" sz="1000" b="1" dirty="0">
                <a:solidFill>
                  <a:schemeClr val="tx1"/>
                </a:solidFill>
              </a:rPr>
              <a:t>()</a:t>
            </a:r>
            <a:r>
              <a:rPr lang="en-US" sz="1000" dirty="0">
                <a:solidFill>
                  <a:schemeClr val="tx1"/>
                </a:solidFill>
              </a:rPr>
              <a:t> instead of </a:t>
            </a:r>
            <a:r>
              <a:rPr lang="en-US" sz="1000" b="1" dirty="0">
                <a:solidFill>
                  <a:schemeClr val="tx1"/>
                </a:solidFill>
              </a:rPr>
              <a:t>*</a:t>
            </a:r>
            <a:r>
              <a:rPr lang="en-US" sz="1000" b="1" dirty="0" err="1">
                <a:solidFill>
                  <a:schemeClr val="tx1"/>
                </a:solidFill>
              </a:rPr>
              <a:t>HatchSubsystem</a:t>
            </a:r>
            <a:r>
              <a:rPr lang="en-US" sz="1000" b="1" dirty="0">
                <a:solidFill>
                  <a:schemeClr val="tx1"/>
                </a:solidFill>
              </a:rPr>
              <a:t>-&gt;</a:t>
            </a:r>
            <a:r>
              <a:rPr lang="en-US" sz="1000" b="1" dirty="0" err="1">
                <a:solidFill>
                  <a:schemeClr val="tx1"/>
                </a:solidFill>
              </a:rPr>
              <a:t>GrabHatch</a:t>
            </a:r>
            <a:r>
              <a:rPr lang="en-US" sz="1000" b="1" dirty="0">
                <a:solidFill>
                  <a:schemeClr val="tx1"/>
                </a:solidFill>
              </a:rPr>
              <a:t>()</a:t>
            </a:r>
            <a:r>
              <a:rPr lang="en-US" sz="1000" dirty="0">
                <a:solidFill>
                  <a:schemeClr val="tx1"/>
                </a:solidFill>
              </a:rPr>
              <a:t>.</a:t>
            </a:r>
          </a:p>
        </p:txBody>
      </p:sp>
    </p:spTree>
    <p:extLst>
      <p:ext uri="{BB962C8B-B14F-4D97-AF65-F5344CB8AC3E}">
        <p14:creationId xmlns:p14="http://schemas.microsoft.com/office/powerpoint/2010/main" val="1532683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C38C67-937B-EC46-9EDD-440423688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58252"/>
            <a:ext cx="3431326" cy="2249016"/>
          </a:xfrm>
          <a:prstGeom prst="rect">
            <a:avLst/>
          </a:prstGeom>
        </p:spPr>
      </p:pic>
      <p:pic>
        <p:nvPicPr>
          <p:cNvPr id="4" name="Picture 3">
            <a:extLst>
              <a:ext uri="{FF2B5EF4-FFF2-40B4-BE49-F238E27FC236}">
                <a16:creationId xmlns:a16="http://schemas.microsoft.com/office/drawing/2014/main" id="{14B51777-3F17-984B-9040-2236CCB12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474374" cy="3114392"/>
          </a:xfrm>
          <a:prstGeom prst="rect">
            <a:avLst/>
          </a:prstGeom>
        </p:spPr>
      </p:pic>
      <p:sp>
        <p:nvSpPr>
          <p:cNvPr id="3" name="Content Placeholder 2">
            <a:extLst>
              <a:ext uri="{FF2B5EF4-FFF2-40B4-BE49-F238E27FC236}">
                <a16:creationId xmlns:a16="http://schemas.microsoft.com/office/drawing/2014/main" id="{DEF502E3-DA79-3B4A-B1FC-6AD7B0D691C4}"/>
              </a:ext>
            </a:extLst>
          </p:cNvPr>
          <p:cNvSpPr>
            <a:spLocks noGrp="1"/>
          </p:cNvSpPr>
          <p:nvPr>
            <p:ph idx="1"/>
          </p:nvPr>
        </p:nvSpPr>
        <p:spPr>
          <a:xfrm>
            <a:off x="4544840" y="3200400"/>
            <a:ext cx="2790729" cy="1539089"/>
          </a:xfrm>
          <a:prstGeom prst="borderCallout1">
            <a:avLst>
              <a:gd name="adj1" fmla="val 18750"/>
              <a:gd name="adj2" fmla="val -412"/>
              <a:gd name="adj3" fmla="val 122296"/>
              <a:gd name="adj4" fmla="val -99112"/>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sz="600" dirty="0">
                <a:solidFill>
                  <a:schemeClr val="tx1"/>
                </a:solidFill>
              </a:rPr>
              <a:t>When the command is scheduled, its </a:t>
            </a:r>
            <a:r>
              <a:rPr lang="en-US" sz="600" b="1" dirty="0">
                <a:solidFill>
                  <a:schemeClr val="tx1"/>
                </a:solidFill>
              </a:rPr>
              <a:t>Initialize()</a:t>
            </a:r>
            <a:r>
              <a:rPr lang="en-US" sz="600" dirty="0">
                <a:solidFill>
                  <a:schemeClr val="tx1"/>
                </a:solidFill>
              </a:rPr>
              <a:t> member function executes the </a:t>
            </a:r>
            <a:r>
              <a:rPr lang="en-US" sz="600" b="1" dirty="0" err="1">
                <a:solidFill>
                  <a:schemeClr val="tx1"/>
                </a:solidFill>
              </a:rPr>
              <a:t>SetMaxOutput</a:t>
            </a:r>
            <a:r>
              <a:rPr lang="en-US" sz="600" dirty="0">
                <a:solidFill>
                  <a:schemeClr val="tx1"/>
                </a:solidFill>
              </a:rPr>
              <a:t> member function of the referenced </a:t>
            </a:r>
            <a:r>
              <a:rPr lang="en-US" sz="600" b="1" dirty="0">
                <a:solidFill>
                  <a:schemeClr val="tx1"/>
                </a:solidFill>
              </a:rPr>
              <a:t>DriveSubsystem</a:t>
            </a:r>
            <a:r>
              <a:rPr lang="en-US" sz="600" dirty="0">
                <a:solidFill>
                  <a:schemeClr val="tx1"/>
                </a:solidFill>
              </a:rPr>
              <a:t> object with an argument of </a:t>
            </a:r>
            <a:r>
              <a:rPr lang="en-US" sz="600" b="1" dirty="0">
                <a:solidFill>
                  <a:schemeClr val="tx1"/>
                </a:solidFill>
              </a:rPr>
              <a:t>0.5</a:t>
            </a:r>
            <a:r>
              <a:rPr lang="en-US" sz="600" dirty="0">
                <a:solidFill>
                  <a:schemeClr val="tx1"/>
                </a:solidFill>
              </a:rPr>
              <a:t>.  If you go back to </a:t>
            </a:r>
            <a:r>
              <a:rPr lang="en-US" sz="600" b="1" dirty="0" err="1">
                <a:solidFill>
                  <a:schemeClr val="tx1"/>
                </a:solidFill>
              </a:rPr>
              <a:t>DriveSubsystem.cpp</a:t>
            </a:r>
            <a:r>
              <a:rPr lang="en-US" sz="600" dirty="0">
                <a:solidFill>
                  <a:schemeClr val="tx1"/>
                </a:solidFill>
              </a:rPr>
              <a:t>, the </a:t>
            </a:r>
            <a:r>
              <a:rPr lang="en-US" sz="600" b="1" dirty="0" err="1">
                <a:solidFill>
                  <a:schemeClr val="tx1"/>
                </a:solidFill>
              </a:rPr>
              <a:t>DriveSybsystem</a:t>
            </a:r>
            <a:r>
              <a:rPr lang="en-US" sz="600" b="1" dirty="0">
                <a:solidFill>
                  <a:schemeClr val="tx1"/>
                </a:solidFill>
              </a:rPr>
              <a:t>::</a:t>
            </a:r>
            <a:r>
              <a:rPr lang="en-US" sz="600" b="1" dirty="0" err="1">
                <a:solidFill>
                  <a:schemeClr val="tx1"/>
                </a:solidFill>
              </a:rPr>
              <a:t>SetMaxOutput</a:t>
            </a:r>
            <a:r>
              <a:rPr lang="en-US" sz="600" dirty="0">
                <a:solidFill>
                  <a:schemeClr val="tx1"/>
                </a:solidFill>
              </a:rPr>
              <a:t> member function passes the argument to the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a:t>
            </a:r>
            <a:r>
              <a:rPr lang="en-US" sz="600" b="1" dirty="0" err="1">
                <a:solidFill>
                  <a:schemeClr val="tx1"/>
                </a:solidFill>
              </a:rPr>
              <a:t>SetMaxOutput</a:t>
            </a:r>
            <a:r>
              <a:rPr lang="en-US" sz="600" b="1" dirty="0">
                <a:solidFill>
                  <a:schemeClr val="tx1"/>
                </a:solidFill>
              </a:rPr>
              <a:t>() </a:t>
            </a:r>
            <a:r>
              <a:rPr lang="en-US" sz="600" dirty="0">
                <a:solidFill>
                  <a:schemeClr val="tx1"/>
                </a:solidFill>
              </a:rPr>
              <a:t>member function of the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 </a:t>
            </a:r>
            <a:r>
              <a:rPr lang="en-US" sz="600" dirty="0">
                <a:solidFill>
                  <a:schemeClr val="tx1"/>
                </a:solidFill>
              </a:rPr>
              <a:t>object declared in the </a:t>
            </a:r>
            <a:r>
              <a:rPr lang="en-US" sz="600" b="1" dirty="0">
                <a:solidFill>
                  <a:schemeClr val="tx1"/>
                </a:solidFill>
              </a:rPr>
              <a:t>DriveSubsystem</a:t>
            </a:r>
            <a:r>
              <a:rPr lang="en-US" sz="600" dirty="0">
                <a:solidFill>
                  <a:schemeClr val="tx1"/>
                </a:solidFill>
              </a:rPr>
              <a:t> class.  The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 </a:t>
            </a:r>
            <a:r>
              <a:rPr lang="en-US" sz="600" dirty="0">
                <a:solidFill>
                  <a:schemeClr val="tx1"/>
                </a:solidFill>
              </a:rPr>
              <a:t>class inherits from the abstract class </a:t>
            </a:r>
            <a:r>
              <a:rPr lang="en-US" sz="600" b="1" dirty="0" err="1">
                <a:solidFill>
                  <a:schemeClr val="tx1"/>
                </a:solidFill>
              </a:rPr>
              <a:t>frc</a:t>
            </a:r>
            <a:r>
              <a:rPr lang="en-US" sz="600" b="1" dirty="0">
                <a:solidFill>
                  <a:schemeClr val="tx1"/>
                </a:solidFill>
              </a:rPr>
              <a:t>::</a:t>
            </a:r>
            <a:r>
              <a:rPr lang="en-US" sz="600" b="1" dirty="0" err="1">
                <a:solidFill>
                  <a:schemeClr val="tx1"/>
                </a:solidFill>
              </a:rPr>
              <a:t>RobotDriveBase</a:t>
            </a:r>
            <a:r>
              <a:rPr lang="en-US" sz="600" b="1" dirty="0">
                <a:solidFill>
                  <a:schemeClr val="tx1"/>
                </a:solidFill>
              </a:rPr>
              <a:t> </a:t>
            </a:r>
            <a:r>
              <a:rPr lang="en-US" sz="600" dirty="0">
                <a:solidFill>
                  <a:schemeClr val="tx1"/>
                </a:solidFill>
              </a:rPr>
              <a:t>which is where the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a:t>
            </a:r>
            <a:r>
              <a:rPr lang="en-US" sz="600" b="1" dirty="0" err="1">
                <a:solidFill>
                  <a:schemeClr val="tx1"/>
                </a:solidFill>
              </a:rPr>
              <a:t>SetMaxOuput</a:t>
            </a:r>
            <a:r>
              <a:rPr lang="en-US" sz="600" b="1" dirty="0">
                <a:solidFill>
                  <a:schemeClr val="tx1"/>
                </a:solidFill>
              </a:rPr>
              <a:t>()</a:t>
            </a:r>
            <a:r>
              <a:rPr lang="en-US" sz="600" dirty="0">
                <a:solidFill>
                  <a:schemeClr val="tx1"/>
                </a:solidFill>
              </a:rPr>
              <a:t> function is actually declared (and where it shows up in the </a:t>
            </a:r>
            <a:r>
              <a:rPr lang="en-US" sz="600" dirty="0" err="1">
                <a:solidFill>
                  <a:schemeClr val="tx1"/>
                </a:solidFill>
              </a:rPr>
              <a:t>WPILib</a:t>
            </a:r>
            <a:r>
              <a:rPr lang="en-US" sz="600" dirty="0">
                <a:solidFill>
                  <a:schemeClr val="tx1"/>
                </a:solidFill>
              </a:rPr>
              <a:t> documentation).</a:t>
            </a:r>
          </a:p>
          <a:p>
            <a:pPr marL="0" indent="0" algn="ctr">
              <a:buNone/>
            </a:pPr>
            <a:r>
              <a:rPr lang="en-US" sz="600" dirty="0">
                <a:solidFill>
                  <a:schemeClr val="tx1"/>
                </a:solidFill>
              </a:rPr>
              <a:t>When the function is executed with an argument of </a:t>
            </a:r>
            <a:r>
              <a:rPr lang="en-US" sz="600" b="1" dirty="0">
                <a:solidFill>
                  <a:schemeClr val="tx1"/>
                </a:solidFill>
              </a:rPr>
              <a:t>0.5</a:t>
            </a:r>
            <a:r>
              <a:rPr lang="en-US" sz="600" dirty="0">
                <a:solidFill>
                  <a:schemeClr val="tx1"/>
                </a:solidFill>
              </a:rPr>
              <a:t>, it causes the robot drive to run at 50% of the requested speed.</a:t>
            </a:r>
          </a:p>
        </p:txBody>
      </p:sp>
      <p:sp>
        <p:nvSpPr>
          <p:cNvPr id="10" name="Content Placeholder 2">
            <a:extLst>
              <a:ext uri="{FF2B5EF4-FFF2-40B4-BE49-F238E27FC236}">
                <a16:creationId xmlns:a16="http://schemas.microsoft.com/office/drawing/2014/main" id="{E728BD95-FE6F-FD47-A9DB-F164A57A3D8C}"/>
              </a:ext>
            </a:extLst>
          </p:cNvPr>
          <p:cNvSpPr txBox="1">
            <a:spLocks/>
          </p:cNvSpPr>
          <p:nvPr/>
        </p:nvSpPr>
        <p:spPr>
          <a:xfrm>
            <a:off x="4544839" y="4857183"/>
            <a:ext cx="2790729" cy="1157620"/>
          </a:xfrm>
          <a:prstGeom prst="borderCallout1">
            <a:avLst>
              <a:gd name="adj1" fmla="val 18750"/>
              <a:gd name="adj2" fmla="val -412"/>
              <a:gd name="adj3" fmla="val 52767"/>
              <a:gd name="adj4" fmla="val -87886"/>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When the command scheduler ends execution of the command, the last thing it does is call the </a:t>
            </a:r>
            <a:r>
              <a:rPr lang="en-US" sz="600" b="1" dirty="0">
                <a:solidFill>
                  <a:schemeClr val="tx1"/>
                </a:solidFill>
              </a:rPr>
              <a:t>End()</a:t>
            </a:r>
            <a:r>
              <a:rPr lang="en-US" sz="600" dirty="0">
                <a:solidFill>
                  <a:schemeClr val="tx1"/>
                </a:solidFill>
              </a:rPr>
              <a:t> member function of the command class. In this case, the </a:t>
            </a:r>
            <a:r>
              <a:rPr lang="en-US" sz="600" b="1" dirty="0">
                <a:solidFill>
                  <a:schemeClr val="tx1"/>
                </a:solidFill>
              </a:rPr>
              <a:t>End() </a:t>
            </a:r>
            <a:r>
              <a:rPr lang="en-US" sz="600" dirty="0">
                <a:solidFill>
                  <a:schemeClr val="tx1"/>
                </a:solidFill>
              </a:rPr>
              <a:t>command sets the drive back to 100% of requested speed.</a:t>
            </a:r>
          </a:p>
          <a:p>
            <a:pPr marL="0" indent="0" algn="ctr">
              <a:buFont typeface="Arial" panose="020B0604020202020204" pitchFamily="34" charset="0"/>
              <a:buNone/>
            </a:pPr>
            <a:r>
              <a:rPr lang="en-US" sz="600" dirty="0">
                <a:solidFill>
                  <a:schemeClr val="tx1"/>
                </a:solidFill>
              </a:rPr>
              <a:t>Note that the function is defined to take a </a:t>
            </a:r>
            <a:r>
              <a:rPr lang="en-US" sz="600" b="1" dirty="0">
                <a:solidFill>
                  <a:schemeClr val="tx1"/>
                </a:solidFill>
              </a:rPr>
              <a:t>bool</a:t>
            </a:r>
            <a:r>
              <a:rPr lang="en-US" sz="600" dirty="0">
                <a:solidFill>
                  <a:schemeClr val="tx1"/>
                </a:solidFill>
              </a:rPr>
              <a:t> argument.  If the the Command Scheduler ends the command because it reports it is finished through the </a:t>
            </a:r>
            <a:r>
              <a:rPr lang="en-US" sz="600" b="1" dirty="0" err="1">
                <a:solidFill>
                  <a:schemeClr val="tx1"/>
                </a:solidFill>
              </a:rPr>
              <a:t>IsFinsihed</a:t>
            </a:r>
            <a:r>
              <a:rPr lang="en-US" sz="600" b="1" dirty="0">
                <a:solidFill>
                  <a:schemeClr val="tx1"/>
                </a:solidFill>
              </a:rPr>
              <a:t>() </a:t>
            </a:r>
            <a:r>
              <a:rPr lang="en-US" sz="600" dirty="0">
                <a:solidFill>
                  <a:schemeClr val="tx1"/>
                </a:solidFill>
              </a:rPr>
              <a:t>member function, it calls </a:t>
            </a:r>
            <a:r>
              <a:rPr lang="en-US" sz="600" b="1" dirty="0">
                <a:solidFill>
                  <a:schemeClr val="tx1"/>
                </a:solidFill>
              </a:rPr>
              <a:t>End(false)</a:t>
            </a:r>
            <a:r>
              <a:rPr lang="en-US" sz="600" dirty="0">
                <a:solidFill>
                  <a:schemeClr val="tx1"/>
                </a:solidFill>
              </a:rPr>
              <a:t>.</a:t>
            </a:r>
            <a:r>
              <a:rPr lang="en-US" sz="600" b="1" dirty="0">
                <a:solidFill>
                  <a:schemeClr val="tx1"/>
                </a:solidFill>
              </a:rPr>
              <a:t> </a:t>
            </a:r>
            <a:r>
              <a:rPr lang="en-US" sz="600" dirty="0">
                <a:solidFill>
                  <a:schemeClr val="tx1"/>
                </a:solidFill>
              </a:rPr>
              <a:t>If the Command Scheduler ends the command because it is interrupted it calls </a:t>
            </a:r>
            <a:r>
              <a:rPr lang="en-US" sz="600" b="1" dirty="0">
                <a:solidFill>
                  <a:schemeClr val="tx1"/>
                </a:solidFill>
              </a:rPr>
              <a:t>End(true)</a:t>
            </a:r>
            <a:r>
              <a:rPr lang="en-US" sz="600" dirty="0">
                <a:solidFill>
                  <a:schemeClr val="tx1"/>
                </a:solidFill>
              </a:rPr>
              <a:t>.</a:t>
            </a:r>
            <a:r>
              <a:rPr lang="en-US" sz="600" b="1" dirty="0">
                <a:solidFill>
                  <a:schemeClr val="tx1"/>
                </a:solidFill>
              </a:rPr>
              <a:t>  </a:t>
            </a:r>
            <a:r>
              <a:rPr lang="en-US" sz="600" dirty="0">
                <a:solidFill>
                  <a:schemeClr val="tx1"/>
                </a:solidFill>
              </a:rPr>
              <a:t>In this case, </a:t>
            </a:r>
            <a:r>
              <a:rPr lang="en-US" sz="600" b="1" dirty="0" err="1">
                <a:solidFill>
                  <a:schemeClr val="tx1"/>
                </a:solidFill>
              </a:rPr>
              <a:t>HalveDriveSpeed</a:t>
            </a:r>
            <a:r>
              <a:rPr lang="en-US" sz="600" b="1" dirty="0">
                <a:solidFill>
                  <a:schemeClr val="tx1"/>
                </a:solidFill>
              </a:rPr>
              <a:t>::End(bool) </a:t>
            </a:r>
            <a:r>
              <a:rPr lang="en-US" sz="600" dirty="0">
                <a:solidFill>
                  <a:schemeClr val="tx1"/>
                </a:solidFill>
              </a:rPr>
              <a:t>does not do anything with the </a:t>
            </a:r>
            <a:r>
              <a:rPr lang="en-US" sz="600" b="1" dirty="0">
                <a:solidFill>
                  <a:schemeClr val="tx1"/>
                </a:solidFill>
              </a:rPr>
              <a:t>bool</a:t>
            </a:r>
            <a:r>
              <a:rPr lang="en-US" sz="600" dirty="0">
                <a:solidFill>
                  <a:schemeClr val="tx1"/>
                </a:solidFill>
              </a:rPr>
              <a:t> value.</a:t>
            </a:r>
          </a:p>
        </p:txBody>
      </p:sp>
    </p:spTree>
    <p:extLst>
      <p:ext uri="{BB962C8B-B14F-4D97-AF65-F5344CB8AC3E}">
        <p14:creationId xmlns:p14="http://schemas.microsoft.com/office/powerpoint/2010/main" val="2514494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653F1-5E6A-6C49-AF05-9C5A35DF7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847" y="3560887"/>
            <a:ext cx="3252153" cy="3297113"/>
          </a:xfrm>
          <a:prstGeom prst="rect">
            <a:avLst/>
          </a:prstGeom>
        </p:spPr>
      </p:pic>
      <p:pic>
        <p:nvPicPr>
          <p:cNvPr id="4" name="Picture 3">
            <a:extLst>
              <a:ext uri="{FF2B5EF4-FFF2-40B4-BE49-F238E27FC236}">
                <a16:creationId xmlns:a16="http://schemas.microsoft.com/office/drawing/2014/main" id="{68C965D0-C96A-7449-A403-B1578BFC3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52153" cy="3861303"/>
          </a:xfrm>
          <a:prstGeom prst="rect">
            <a:avLst/>
          </a:prstGeom>
        </p:spPr>
      </p:pic>
      <p:sp>
        <p:nvSpPr>
          <p:cNvPr id="3" name="Content Placeholder 2">
            <a:extLst>
              <a:ext uri="{FF2B5EF4-FFF2-40B4-BE49-F238E27FC236}">
                <a16:creationId xmlns:a16="http://schemas.microsoft.com/office/drawing/2014/main" id="{DEF502E3-DA79-3B4A-B1FC-6AD7B0D691C4}"/>
              </a:ext>
            </a:extLst>
          </p:cNvPr>
          <p:cNvSpPr>
            <a:spLocks noGrp="1"/>
          </p:cNvSpPr>
          <p:nvPr>
            <p:ph idx="1"/>
          </p:nvPr>
        </p:nvSpPr>
        <p:spPr>
          <a:xfrm>
            <a:off x="2693230" y="6021135"/>
            <a:ext cx="2762236" cy="657397"/>
          </a:xfrm>
          <a:prstGeom prst="borderCallout1">
            <a:avLst>
              <a:gd name="adj1" fmla="val 60753"/>
              <a:gd name="adj2" fmla="val 99718"/>
              <a:gd name="adj3" fmla="val 51974"/>
              <a:gd name="adj4" fmla="val 12686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sz="600" dirty="0">
                <a:solidFill>
                  <a:schemeClr val="tx1"/>
                </a:solidFill>
              </a:rPr>
              <a:t>The command scheduler calls </a:t>
            </a:r>
            <a:r>
              <a:rPr lang="en-US" sz="600" b="1" dirty="0" err="1">
                <a:solidFill>
                  <a:schemeClr val="tx1"/>
                </a:solidFill>
              </a:rPr>
              <a:t>IsFinished</a:t>
            </a:r>
            <a:r>
              <a:rPr lang="en-US" sz="600" b="1" dirty="0">
                <a:solidFill>
                  <a:schemeClr val="tx1"/>
                </a:solidFill>
              </a:rPr>
              <a:t>() </a:t>
            </a:r>
            <a:r>
              <a:rPr lang="en-US" sz="600" dirty="0">
                <a:solidFill>
                  <a:schemeClr val="tx1"/>
                </a:solidFill>
              </a:rPr>
              <a:t>each 20 </a:t>
            </a:r>
            <a:r>
              <a:rPr lang="en-US" sz="600" dirty="0" err="1">
                <a:solidFill>
                  <a:schemeClr val="tx1"/>
                </a:solidFill>
              </a:rPr>
              <a:t>ms</a:t>
            </a:r>
            <a:r>
              <a:rPr lang="en-US" sz="600" dirty="0">
                <a:solidFill>
                  <a:schemeClr val="tx1"/>
                </a:solidFill>
              </a:rPr>
              <a:t> to determine if the command is finished.  The command returns </a:t>
            </a:r>
            <a:r>
              <a:rPr lang="en-US" sz="600" b="1" dirty="0">
                <a:solidFill>
                  <a:schemeClr val="tx1"/>
                </a:solidFill>
              </a:rPr>
              <a:t>true</a:t>
            </a:r>
            <a:r>
              <a:rPr lang="en-US" sz="600" dirty="0">
                <a:solidFill>
                  <a:schemeClr val="tx1"/>
                </a:solidFill>
              </a:rPr>
              <a:t> when finished and </a:t>
            </a:r>
            <a:r>
              <a:rPr lang="en-US" sz="600" b="1" dirty="0">
                <a:solidFill>
                  <a:schemeClr val="tx1"/>
                </a:solidFill>
              </a:rPr>
              <a:t>false</a:t>
            </a:r>
            <a:r>
              <a:rPr lang="en-US" sz="600" dirty="0">
                <a:solidFill>
                  <a:schemeClr val="tx1"/>
                </a:solidFill>
              </a:rPr>
              <a:t> when not finished.  </a:t>
            </a:r>
            <a:r>
              <a:rPr lang="en-US" sz="600" b="1" dirty="0">
                <a:solidFill>
                  <a:schemeClr val="tx1"/>
                </a:solidFill>
              </a:rPr>
              <a:t>True</a:t>
            </a:r>
            <a:r>
              <a:rPr lang="en-US" sz="600" dirty="0">
                <a:solidFill>
                  <a:schemeClr val="tx1"/>
                </a:solidFill>
              </a:rPr>
              <a:t> is returned when the encoder distance &gt;= the requested distance.</a:t>
            </a:r>
          </a:p>
        </p:txBody>
      </p:sp>
      <p:sp>
        <p:nvSpPr>
          <p:cNvPr id="7" name="Content Placeholder 2">
            <a:extLst>
              <a:ext uri="{FF2B5EF4-FFF2-40B4-BE49-F238E27FC236}">
                <a16:creationId xmlns:a16="http://schemas.microsoft.com/office/drawing/2014/main" id="{1AC84FCE-5090-9F43-AE44-340E97C6AE5E}"/>
              </a:ext>
            </a:extLst>
          </p:cNvPr>
          <p:cNvSpPr txBox="1">
            <a:spLocks/>
          </p:cNvSpPr>
          <p:nvPr/>
        </p:nvSpPr>
        <p:spPr>
          <a:xfrm>
            <a:off x="2693230" y="4619311"/>
            <a:ext cx="2762236" cy="387255"/>
          </a:xfrm>
          <a:prstGeom prst="borderCallout1">
            <a:avLst>
              <a:gd name="adj1" fmla="val 47670"/>
              <a:gd name="adj2" fmla="val 100210"/>
              <a:gd name="adj3" fmla="val 140237"/>
              <a:gd name="adj4" fmla="val 12735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When the command is first scheduled, the encoders are reset and the </a:t>
            </a:r>
            <a:r>
              <a:rPr lang="en-US" sz="600" b="1" dirty="0">
                <a:solidFill>
                  <a:schemeClr val="tx1"/>
                </a:solidFill>
              </a:rPr>
              <a:t>DriveSubsystem</a:t>
            </a:r>
            <a:r>
              <a:rPr lang="en-US" sz="600" dirty="0">
                <a:solidFill>
                  <a:schemeClr val="tx1"/>
                </a:solidFill>
              </a:rPr>
              <a:t> object that is pointed to is requested to go forward with </a:t>
            </a:r>
            <a:r>
              <a:rPr lang="en-US" sz="600" b="1" dirty="0">
                <a:solidFill>
                  <a:schemeClr val="tx1"/>
                </a:solidFill>
              </a:rPr>
              <a:t>m_speed </a:t>
            </a:r>
            <a:r>
              <a:rPr lang="en-US" sz="600" dirty="0">
                <a:solidFill>
                  <a:schemeClr val="tx1"/>
                </a:solidFill>
              </a:rPr>
              <a:t>speed and 0 turning speed.  </a:t>
            </a:r>
          </a:p>
        </p:txBody>
      </p:sp>
      <p:sp>
        <p:nvSpPr>
          <p:cNvPr id="8" name="Content Placeholder 2">
            <a:extLst>
              <a:ext uri="{FF2B5EF4-FFF2-40B4-BE49-F238E27FC236}">
                <a16:creationId xmlns:a16="http://schemas.microsoft.com/office/drawing/2014/main" id="{A502C8C9-E1A2-4F46-BA69-43A54013A19B}"/>
              </a:ext>
            </a:extLst>
          </p:cNvPr>
          <p:cNvSpPr txBox="1">
            <a:spLocks/>
          </p:cNvSpPr>
          <p:nvPr/>
        </p:nvSpPr>
        <p:spPr>
          <a:xfrm>
            <a:off x="3580618" y="1547734"/>
            <a:ext cx="2762236" cy="1472784"/>
          </a:xfrm>
          <a:prstGeom prst="borderCallout1">
            <a:avLst>
              <a:gd name="adj1" fmla="val 59376"/>
              <a:gd name="adj2" fmla="val -248"/>
              <a:gd name="adj3" fmla="val 116347"/>
              <a:gd name="adj4" fmla="val -8115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spcBef>
                <a:spcPts val="0"/>
              </a:spcBef>
              <a:buFont typeface="Arial" panose="020B0604020202020204" pitchFamily="34" charset="0"/>
              <a:buNone/>
            </a:pPr>
            <a:r>
              <a:rPr lang="en-US" sz="600" dirty="0">
                <a:solidFill>
                  <a:schemeClr val="tx1"/>
                </a:solidFill>
              </a:rPr>
              <a:t>This is:</a:t>
            </a:r>
          </a:p>
          <a:p>
            <a:pPr>
              <a:spcBef>
                <a:spcPts val="0"/>
              </a:spcBef>
            </a:pPr>
            <a:r>
              <a:rPr lang="en-US" sz="600" b="1" dirty="0">
                <a:solidFill>
                  <a:schemeClr val="tx1"/>
                </a:solidFill>
              </a:rPr>
              <a:t>DriveSubsystem*</a:t>
            </a:r>
            <a:r>
              <a:rPr lang="en-US" sz="600" dirty="0">
                <a:solidFill>
                  <a:schemeClr val="tx1"/>
                </a:solidFill>
              </a:rPr>
              <a:t>           </a:t>
            </a:r>
            <a:r>
              <a:rPr lang="en-US" sz="600" b="1" dirty="0" err="1">
                <a:solidFill>
                  <a:schemeClr val="tx1"/>
                </a:solidFill>
              </a:rPr>
              <a:t>DriveDistance</a:t>
            </a:r>
            <a:r>
              <a:rPr lang="en-US" sz="600" b="1" dirty="0">
                <a:solidFill>
                  <a:schemeClr val="tx1"/>
                </a:solidFill>
              </a:rPr>
              <a:t>::m_drive</a:t>
            </a:r>
          </a:p>
          <a:p>
            <a:pPr marL="0" indent="0">
              <a:spcBef>
                <a:spcPts val="0"/>
              </a:spcBef>
              <a:buFont typeface="Arial" panose="020B0604020202020204" pitchFamily="34" charset="0"/>
              <a:buNone/>
            </a:pPr>
            <a:r>
              <a:rPr lang="en-US" sz="600" dirty="0">
                <a:solidFill>
                  <a:schemeClr val="tx1"/>
                </a:solidFill>
              </a:rPr>
              <a:t>We have also seen:</a:t>
            </a:r>
          </a:p>
          <a:p>
            <a:pPr>
              <a:spcBef>
                <a:spcPts val="0"/>
              </a:spcBef>
            </a:pPr>
            <a:r>
              <a:rPr lang="en-US" sz="600" b="1" dirty="0">
                <a:solidFill>
                  <a:schemeClr val="tx1"/>
                </a:solidFill>
              </a:rPr>
              <a:t>Drive Subsystem            RobotContainer::m_drive</a:t>
            </a:r>
            <a:endParaRPr lang="en-US" sz="600" dirty="0">
              <a:solidFill>
                <a:schemeClr val="tx1"/>
              </a:solidFill>
            </a:endParaRPr>
          </a:p>
          <a:p>
            <a:pPr>
              <a:spcBef>
                <a:spcPts val="0"/>
              </a:spcBef>
            </a:pP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     DriveSubsystem::m_drive</a:t>
            </a:r>
          </a:p>
          <a:p>
            <a:pPr>
              <a:spcBef>
                <a:spcPts val="0"/>
              </a:spcBef>
            </a:pPr>
            <a:r>
              <a:rPr lang="en-US" sz="600" b="1" dirty="0">
                <a:solidFill>
                  <a:schemeClr val="tx1"/>
                </a:solidFill>
              </a:rPr>
              <a:t>DriveSubsystem*           </a:t>
            </a:r>
            <a:r>
              <a:rPr lang="en-US" sz="600" b="1" dirty="0" err="1">
                <a:solidFill>
                  <a:schemeClr val="tx1"/>
                </a:solidFill>
              </a:rPr>
              <a:t>DefualtDrive</a:t>
            </a:r>
            <a:r>
              <a:rPr lang="en-US" sz="600" b="1" dirty="0">
                <a:solidFill>
                  <a:schemeClr val="tx1"/>
                </a:solidFill>
              </a:rPr>
              <a:t>::m_drive</a:t>
            </a:r>
          </a:p>
          <a:p>
            <a:pPr>
              <a:spcBef>
                <a:spcPts val="0"/>
              </a:spcBef>
            </a:pPr>
            <a:r>
              <a:rPr lang="en-US" sz="600" b="1" dirty="0">
                <a:solidFill>
                  <a:schemeClr val="tx1"/>
                </a:solidFill>
              </a:rPr>
              <a:t>DriveSubsystem*           </a:t>
            </a:r>
            <a:r>
              <a:rPr lang="en-US" sz="600" b="1" dirty="0" err="1">
                <a:solidFill>
                  <a:schemeClr val="tx1"/>
                </a:solidFill>
              </a:rPr>
              <a:t>HalveDriveSpeed</a:t>
            </a:r>
            <a:r>
              <a:rPr lang="en-US" sz="600" b="1" dirty="0">
                <a:solidFill>
                  <a:schemeClr val="tx1"/>
                </a:solidFill>
              </a:rPr>
              <a:t>::m_drive</a:t>
            </a:r>
            <a:r>
              <a:rPr lang="en-US" sz="600" dirty="0">
                <a:solidFill>
                  <a:schemeClr val="tx1"/>
                </a:solidFill>
              </a:rPr>
              <a:t>   </a:t>
            </a:r>
          </a:p>
          <a:p>
            <a:pPr marL="0" indent="0">
              <a:spcBef>
                <a:spcPts val="0"/>
              </a:spcBef>
              <a:buNone/>
            </a:pPr>
            <a:endParaRPr lang="en-US" sz="600" b="1" dirty="0">
              <a:solidFill>
                <a:schemeClr val="tx1"/>
              </a:solidFill>
            </a:endParaRPr>
          </a:p>
          <a:p>
            <a:pPr marL="0" indent="0" algn="ctr">
              <a:spcBef>
                <a:spcPts val="0"/>
              </a:spcBef>
              <a:buFont typeface="Arial" panose="020B0604020202020204" pitchFamily="34" charset="0"/>
              <a:buNone/>
            </a:pPr>
            <a:r>
              <a:rPr lang="en-US" sz="600" dirty="0">
                <a:solidFill>
                  <a:schemeClr val="tx1"/>
                </a:solidFill>
              </a:rPr>
              <a:t>They are </a:t>
            </a:r>
            <a:r>
              <a:rPr lang="en-US" sz="600" u="sng" dirty="0">
                <a:solidFill>
                  <a:schemeClr val="tx1"/>
                </a:solidFill>
              </a:rPr>
              <a:t>all different objects</a:t>
            </a:r>
            <a:r>
              <a:rPr lang="en-US" sz="600" dirty="0">
                <a:solidFill>
                  <a:schemeClr val="tx1"/>
                </a:solidFill>
              </a:rPr>
              <a:t> of </a:t>
            </a:r>
            <a:r>
              <a:rPr lang="en-US" sz="600" u="sng" dirty="0">
                <a:solidFill>
                  <a:schemeClr val="tx1"/>
                </a:solidFill>
              </a:rPr>
              <a:t>one of three different types </a:t>
            </a:r>
            <a:r>
              <a:rPr lang="en-US" sz="600" dirty="0">
                <a:solidFill>
                  <a:schemeClr val="tx1"/>
                </a:solidFill>
              </a:rPr>
              <a:t>and  they can </a:t>
            </a:r>
            <a:r>
              <a:rPr lang="en-US" sz="600" u="sng" dirty="0">
                <a:solidFill>
                  <a:schemeClr val="tx1"/>
                </a:solidFill>
              </a:rPr>
              <a:t>all be called </a:t>
            </a:r>
            <a:r>
              <a:rPr lang="en-US" sz="600" b="1" u="sng" dirty="0">
                <a:solidFill>
                  <a:schemeClr val="tx1"/>
                </a:solidFill>
              </a:rPr>
              <a:t>m_drive</a:t>
            </a:r>
            <a:r>
              <a:rPr lang="en-US" sz="600" dirty="0">
                <a:solidFill>
                  <a:schemeClr val="tx1"/>
                </a:solidFill>
              </a:rPr>
              <a:t> because they are in </a:t>
            </a:r>
            <a:r>
              <a:rPr lang="en-US" sz="600" u="sng" dirty="0">
                <a:solidFill>
                  <a:schemeClr val="tx1"/>
                </a:solidFill>
              </a:rPr>
              <a:t>different scopes</a:t>
            </a:r>
            <a:r>
              <a:rPr lang="en-US" sz="600" dirty="0">
                <a:solidFill>
                  <a:schemeClr val="tx1"/>
                </a:solidFill>
              </a:rPr>
              <a:t>. The only reason they are all called </a:t>
            </a:r>
            <a:r>
              <a:rPr lang="en-US" sz="600" b="1" dirty="0" err="1">
                <a:solidFill>
                  <a:schemeClr val="tx1"/>
                </a:solidFill>
              </a:rPr>
              <a:t>m_drive</a:t>
            </a:r>
            <a:r>
              <a:rPr lang="en-US" sz="600" dirty="0">
                <a:solidFill>
                  <a:schemeClr val="tx1"/>
                </a:solidFill>
              </a:rPr>
              <a:t> is because they all refer to similar concepts and that makes it easier from humans to get a sense for how the code works.</a:t>
            </a:r>
          </a:p>
        </p:txBody>
      </p:sp>
    </p:spTree>
    <p:extLst>
      <p:ext uri="{BB962C8B-B14F-4D97-AF65-F5344CB8AC3E}">
        <p14:creationId xmlns:p14="http://schemas.microsoft.com/office/powerpoint/2010/main" val="2272636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EFECD2-F0C1-B547-9BE5-293BC24E5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9645"/>
            <a:ext cx="3592340" cy="2568355"/>
          </a:xfrm>
          <a:prstGeom prst="rect">
            <a:avLst/>
          </a:prstGeom>
        </p:spPr>
      </p:pic>
      <p:pic>
        <p:nvPicPr>
          <p:cNvPr id="4" name="Picture 3">
            <a:extLst>
              <a:ext uri="{FF2B5EF4-FFF2-40B4-BE49-F238E27FC236}">
                <a16:creationId xmlns:a16="http://schemas.microsoft.com/office/drawing/2014/main" id="{9D865C99-FC65-B549-ADF0-770793A5E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92340" cy="3149030"/>
          </a:xfrm>
          <a:prstGeom prst="rect">
            <a:avLst/>
          </a:prstGeom>
        </p:spPr>
      </p:pic>
      <p:sp>
        <p:nvSpPr>
          <p:cNvPr id="3" name="Content Placeholder 2">
            <a:extLst>
              <a:ext uri="{FF2B5EF4-FFF2-40B4-BE49-F238E27FC236}">
                <a16:creationId xmlns:a16="http://schemas.microsoft.com/office/drawing/2014/main" id="{DEF502E3-DA79-3B4A-B1FC-6AD7B0D691C4}"/>
              </a:ext>
            </a:extLst>
          </p:cNvPr>
          <p:cNvSpPr>
            <a:spLocks noGrp="1"/>
          </p:cNvSpPr>
          <p:nvPr>
            <p:ph idx="1"/>
          </p:nvPr>
        </p:nvSpPr>
        <p:spPr>
          <a:xfrm>
            <a:off x="4025599" y="2304689"/>
            <a:ext cx="2762236" cy="302710"/>
          </a:xfrm>
          <a:prstGeom prst="borderCallout1">
            <a:avLst>
              <a:gd name="adj1" fmla="val 18750"/>
              <a:gd name="adj2" fmla="val -412"/>
              <a:gd name="adj3" fmla="val 142011"/>
              <a:gd name="adj4" fmla="val -51762"/>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sz="600" dirty="0">
                <a:solidFill>
                  <a:schemeClr val="tx1"/>
                </a:solidFill>
              </a:rPr>
              <a:t>The constructor is declared to take two arguments, a pointer to a </a:t>
            </a:r>
            <a:r>
              <a:rPr lang="en-US" sz="600" b="1" dirty="0">
                <a:solidFill>
                  <a:schemeClr val="tx1"/>
                </a:solidFill>
              </a:rPr>
              <a:t>DriveSubsystem</a:t>
            </a:r>
            <a:r>
              <a:rPr lang="en-US" sz="600" dirty="0">
                <a:solidFill>
                  <a:schemeClr val="tx1"/>
                </a:solidFill>
              </a:rPr>
              <a:t> object and a pointer to a </a:t>
            </a:r>
            <a:r>
              <a:rPr lang="en-US" sz="600" b="1" dirty="0" err="1">
                <a:solidFill>
                  <a:schemeClr val="tx1"/>
                </a:solidFill>
              </a:rPr>
              <a:t>HatchSubsystem</a:t>
            </a:r>
            <a:r>
              <a:rPr lang="en-US" sz="600" dirty="0">
                <a:solidFill>
                  <a:schemeClr val="tx1"/>
                </a:solidFill>
              </a:rPr>
              <a:t> object.</a:t>
            </a:r>
          </a:p>
        </p:txBody>
      </p:sp>
      <p:sp>
        <p:nvSpPr>
          <p:cNvPr id="7" name="Content Placeholder 2">
            <a:extLst>
              <a:ext uri="{FF2B5EF4-FFF2-40B4-BE49-F238E27FC236}">
                <a16:creationId xmlns:a16="http://schemas.microsoft.com/office/drawing/2014/main" id="{7E144E8F-79C5-7E41-8DF3-293D2EA3D7B8}"/>
              </a:ext>
            </a:extLst>
          </p:cNvPr>
          <p:cNvSpPr txBox="1">
            <a:spLocks/>
          </p:cNvSpPr>
          <p:nvPr/>
        </p:nvSpPr>
        <p:spPr>
          <a:xfrm>
            <a:off x="3870181" y="1271804"/>
            <a:ext cx="2762236" cy="421194"/>
          </a:xfrm>
          <a:prstGeom prst="borderCallout1">
            <a:avLst>
              <a:gd name="adj1" fmla="val 18750"/>
              <a:gd name="adj2" fmla="val -412"/>
              <a:gd name="adj3" fmla="val 157217"/>
              <a:gd name="adj4" fmla="val -5946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The </a:t>
            </a:r>
            <a:r>
              <a:rPr lang="en-US" sz="600" b="1" dirty="0" err="1">
                <a:solidFill>
                  <a:schemeClr val="tx1"/>
                </a:solidFill>
              </a:rPr>
              <a:t>ComplexAuto</a:t>
            </a:r>
            <a:r>
              <a:rPr lang="en-US" sz="600" dirty="0">
                <a:solidFill>
                  <a:schemeClr val="tx1"/>
                </a:solidFill>
              </a:rPr>
              <a:t> class is templated on </a:t>
            </a:r>
            <a:r>
              <a:rPr lang="en-US" sz="600" b="1" dirty="0">
                <a:solidFill>
                  <a:schemeClr val="tx1"/>
                </a:solidFill>
              </a:rPr>
              <a:t>frc2::</a:t>
            </a:r>
            <a:r>
              <a:rPr lang="en-US" sz="600" b="1" dirty="0" err="1">
                <a:solidFill>
                  <a:schemeClr val="tx1"/>
                </a:solidFill>
              </a:rPr>
              <a:t>SequentialCommandGroup</a:t>
            </a:r>
            <a:r>
              <a:rPr lang="en-US" sz="600" b="1" dirty="0">
                <a:solidFill>
                  <a:schemeClr val="tx1"/>
                </a:solidFill>
              </a:rPr>
              <a:t> </a:t>
            </a:r>
            <a:r>
              <a:rPr lang="en-US" sz="600" dirty="0">
                <a:solidFill>
                  <a:schemeClr val="tx1"/>
                </a:solidFill>
              </a:rPr>
              <a:t>instead of </a:t>
            </a:r>
            <a:r>
              <a:rPr lang="en-US" sz="600" b="1" dirty="0">
                <a:solidFill>
                  <a:schemeClr val="tx1"/>
                </a:solidFill>
              </a:rPr>
              <a:t>frc2:CommandBase.  </a:t>
            </a:r>
            <a:r>
              <a:rPr lang="en-US" sz="600" dirty="0">
                <a:solidFill>
                  <a:schemeClr val="tx1"/>
                </a:solidFill>
              </a:rPr>
              <a:t>This command (and most auto commands in general) are based on adding together a sequence of individual commands.</a:t>
            </a:r>
            <a:endParaRPr lang="en-US" sz="600" b="1" dirty="0">
              <a:solidFill>
                <a:schemeClr val="tx1"/>
              </a:solidFill>
            </a:endParaRPr>
          </a:p>
        </p:txBody>
      </p:sp>
      <p:sp>
        <p:nvSpPr>
          <p:cNvPr id="9" name="Content Placeholder 2">
            <a:extLst>
              <a:ext uri="{FF2B5EF4-FFF2-40B4-BE49-F238E27FC236}">
                <a16:creationId xmlns:a16="http://schemas.microsoft.com/office/drawing/2014/main" id="{BE11E3F1-9980-8548-B103-2DA80ABFE9F3}"/>
              </a:ext>
            </a:extLst>
          </p:cNvPr>
          <p:cNvSpPr txBox="1">
            <a:spLocks/>
          </p:cNvSpPr>
          <p:nvPr/>
        </p:nvSpPr>
        <p:spPr>
          <a:xfrm>
            <a:off x="4697063" y="5386811"/>
            <a:ext cx="3328833" cy="845754"/>
          </a:xfrm>
          <a:prstGeom prst="borderCallout1">
            <a:avLst>
              <a:gd name="adj1" fmla="val 18750"/>
              <a:gd name="adj2" fmla="val -412"/>
              <a:gd name="adj3" fmla="val 22401"/>
              <a:gd name="adj4" fmla="val -11226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The body of the constructor for a </a:t>
            </a:r>
            <a:r>
              <a:rPr lang="en-US" sz="600" b="1" dirty="0" err="1">
                <a:solidFill>
                  <a:schemeClr val="tx1"/>
                </a:solidFill>
              </a:rPr>
              <a:t>ComplexAuto</a:t>
            </a:r>
            <a:r>
              <a:rPr lang="en-US" sz="600" dirty="0">
                <a:solidFill>
                  <a:schemeClr val="tx1"/>
                </a:solidFill>
              </a:rPr>
              <a:t> object executes the inherited member </a:t>
            </a:r>
            <a:r>
              <a:rPr lang="en-US" sz="600" b="1" dirty="0">
                <a:solidFill>
                  <a:schemeClr val="tx1"/>
                </a:solidFill>
              </a:rPr>
              <a:t>function frc2::</a:t>
            </a:r>
            <a:r>
              <a:rPr lang="en-US" sz="600" b="1" dirty="0" err="1">
                <a:solidFill>
                  <a:schemeClr val="tx1"/>
                </a:solidFill>
              </a:rPr>
              <a:t>SequentialCommandGroup</a:t>
            </a:r>
            <a:r>
              <a:rPr lang="en-US" sz="600" b="1" dirty="0">
                <a:solidFill>
                  <a:schemeClr val="tx1"/>
                </a:solidFill>
              </a:rPr>
              <a:t>::</a:t>
            </a:r>
            <a:r>
              <a:rPr lang="en-US" sz="600" b="1" dirty="0" err="1">
                <a:solidFill>
                  <a:schemeClr val="tx1"/>
                </a:solidFill>
              </a:rPr>
              <a:t>AddCommands</a:t>
            </a:r>
            <a:r>
              <a:rPr lang="en-US" sz="600" b="1" dirty="0">
                <a:solidFill>
                  <a:schemeClr val="tx1"/>
                </a:solidFill>
              </a:rPr>
              <a:t>(command_1, command_2, …, </a:t>
            </a:r>
            <a:r>
              <a:rPr lang="en-US" sz="600" b="1" dirty="0" err="1">
                <a:solidFill>
                  <a:schemeClr val="tx1"/>
                </a:solidFill>
              </a:rPr>
              <a:t>last_command</a:t>
            </a:r>
            <a:r>
              <a:rPr lang="en-US" sz="600" b="1" dirty="0">
                <a:solidFill>
                  <a:schemeClr val="tx1"/>
                </a:solidFill>
              </a:rPr>
              <a:t>)</a:t>
            </a:r>
            <a:r>
              <a:rPr lang="en-US" sz="600" dirty="0">
                <a:solidFill>
                  <a:schemeClr val="tx1"/>
                </a:solidFill>
              </a:rPr>
              <a:t>.  The function can have any number of command objects that you want to execute sequentially as arguments.  The desired settings for the commands are passed to the individual command constructors as agreements.</a:t>
            </a:r>
            <a:endParaRPr lang="en-US" sz="600" b="1" dirty="0">
              <a:solidFill>
                <a:schemeClr val="tx1"/>
              </a:solidFill>
            </a:endParaRPr>
          </a:p>
        </p:txBody>
      </p:sp>
      <p:sp>
        <p:nvSpPr>
          <p:cNvPr id="10" name="Rounded Rectangular Callout 9">
            <a:extLst>
              <a:ext uri="{FF2B5EF4-FFF2-40B4-BE49-F238E27FC236}">
                <a16:creationId xmlns:a16="http://schemas.microsoft.com/office/drawing/2014/main" id="{436B5C94-41C6-A540-B214-524A7E835136}"/>
              </a:ext>
            </a:extLst>
          </p:cNvPr>
          <p:cNvSpPr/>
          <p:nvPr/>
        </p:nvSpPr>
        <p:spPr>
          <a:xfrm>
            <a:off x="4304924" y="2736265"/>
            <a:ext cx="3871906" cy="1491703"/>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 example of a command group does the following in sequence:</a:t>
            </a:r>
          </a:p>
          <a:p>
            <a:pPr marL="171450" indent="-171450">
              <a:buFont typeface="Arial" panose="020B0604020202020204" pitchFamily="34" charset="0"/>
              <a:buChar char="•"/>
            </a:pPr>
            <a:r>
              <a:rPr lang="en-US" sz="1000" dirty="0">
                <a:solidFill>
                  <a:schemeClr val="tx1"/>
                </a:solidFill>
              </a:rPr>
              <a:t>Drives forward at a given speed for a given distance.</a:t>
            </a:r>
          </a:p>
          <a:p>
            <a:pPr marL="171450" indent="-171450">
              <a:buFont typeface="Arial" panose="020B0604020202020204" pitchFamily="34" charset="0"/>
              <a:buChar char="•"/>
            </a:pPr>
            <a:r>
              <a:rPr lang="en-US" sz="1000" dirty="0">
                <a:solidFill>
                  <a:schemeClr val="tx1"/>
                </a:solidFill>
              </a:rPr>
              <a:t>Releases the hatch</a:t>
            </a:r>
          </a:p>
          <a:p>
            <a:pPr marL="171450" indent="-171450">
              <a:buFont typeface="Arial" panose="020B0604020202020204" pitchFamily="34" charset="0"/>
              <a:buChar char="•"/>
            </a:pPr>
            <a:r>
              <a:rPr lang="en-US" sz="1000" dirty="0">
                <a:solidFill>
                  <a:schemeClr val="tx1"/>
                </a:solidFill>
              </a:rPr>
              <a:t>Drives backward at the same speed for the same distance.</a:t>
            </a:r>
          </a:p>
          <a:p>
            <a:pPr algn="ctr"/>
            <a:endParaRPr lang="en-US" sz="1000" dirty="0">
              <a:solidFill>
                <a:schemeClr val="tx1"/>
              </a:solidFill>
            </a:endParaRPr>
          </a:p>
          <a:p>
            <a:pPr algn="ctr"/>
            <a:r>
              <a:rPr lang="en-US" sz="1000" dirty="0">
                <a:solidFill>
                  <a:schemeClr val="tx1"/>
                </a:solidFill>
              </a:rPr>
              <a:t>This example uses a sequential command group.  There are also classes for parallel command groups.  Depending on which one you chose, the scheduler will wait for the parallel commands to complete or terminate once the first first one is finished.</a:t>
            </a:r>
          </a:p>
        </p:txBody>
      </p:sp>
    </p:spTree>
    <p:extLst>
      <p:ext uri="{BB962C8B-B14F-4D97-AF65-F5344CB8AC3E}">
        <p14:creationId xmlns:p14="http://schemas.microsoft.com/office/powerpoint/2010/main" val="767543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435F2BD-4A83-CF4D-B87D-B490E8599724}"/>
              </a:ext>
            </a:extLst>
          </p:cNvPr>
          <p:cNvSpPr>
            <a:spLocks noGrp="1"/>
          </p:cNvSpPr>
          <p:nvPr>
            <p:ph type="title"/>
          </p:nvPr>
        </p:nvSpPr>
        <p:spPr>
          <a:xfrm>
            <a:off x="339393" y="143173"/>
            <a:ext cx="3964202" cy="622003"/>
          </a:xfrm>
        </p:spPr>
        <p:txBody>
          <a:bodyPr/>
          <a:lstStyle/>
          <a:p>
            <a:r>
              <a:rPr lang="en-US" dirty="0"/>
              <a:t>Functional</a:t>
            </a:r>
          </a:p>
        </p:txBody>
      </p:sp>
      <p:sp>
        <p:nvSpPr>
          <p:cNvPr id="2" name="Rounded Rectangle 1">
            <a:extLst>
              <a:ext uri="{FF2B5EF4-FFF2-40B4-BE49-F238E27FC236}">
                <a16:creationId xmlns:a16="http://schemas.microsoft.com/office/drawing/2014/main" id="{499D59CC-B1C3-EB41-AECF-6E7898FF3FCF}"/>
              </a:ext>
            </a:extLst>
          </p:cNvPr>
          <p:cNvSpPr/>
          <p:nvPr/>
        </p:nvSpPr>
        <p:spPr>
          <a:xfrm>
            <a:off x="3785936" y="2426804"/>
            <a:ext cx="1134979" cy="5253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Is the button pushed down?</a:t>
            </a:r>
          </a:p>
        </p:txBody>
      </p:sp>
      <p:sp>
        <p:nvSpPr>
          <p:cNvPr id="5" name="Rounded Rectangle 4">
            <a:extLst>
              <a:ext uri="{FF2B5EF4-FFF2-40B4-BE49-F238E27FC236}">
                <a16:creationId xmlns:a16="http://schemas.microsoft.com/office/drawing/2014/main" id="{B3C38C98-40AB-AC4F-AC1D-4039C651EE24}"/>
              </a:ext>
            </a:extLst>
          </p:cNvPr>
          <p:cNvSpPr/>
          <p:nvPr/>
        </p:nvSpPr>
        <p:spPr>
          <a:xfrm>
            <a:off x="3785937" y="4018554"/>
            <a:ext cx="1134979" cy="5253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Run motors full speed.</a:t>
            </a:r>
          </a:p>
        </p:txBody>
      </p:sp>
      <p:sp>
        <p:nvSpPr>
          <p:cNvPr id="8" name="Rounded Rectangle 7">
            <a:extLst>
              <a:ext uri="{FF2B5EF4-FFF2-40B4-BE49-F238E27FC236}">
                <a16:creationId xmlns:a16="http://schemas.microsoft.com/office/drawing/2014/main" id="{755D1D07-507E-5940-BB3F-DF739D8CC19C}"/>
              </a:ext>
            </a:extLst>
          </p:cNvPr>
          <p:cNvSpPr/>
          <p:nvPr/>
        </p:nvSpPr>
        <p:spPr>
          <a:xfrm>
            <a:off x="5299910" y="3140675"/>
            <a:ext cx="1134979" cy="5253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Run motors half speed.</a:t>
            </a:r>
          </a:p>
        </p:txBody>
      </p:sp>
      <p:cxnSp>
        <p:nvCxnSpPr>
          <p:cNvPr id="4" name="Straight Arrow Connector 3">
            <a:extLst>
              <a:ext uri="{FF2B5EF4-FFF2-40B4-BE49-F238E27FC236}">
                <a16:creationId xmlns:a16="http://schemas.microsoft.com/office/drawing/2014/main" id="{84E0001D-20BC-AA4E-A8A6-01FC02B010E4}"/>
              </a:ext>
            </a:extLst>
          </p:cNvPr>
          <p:cNvCxnSpPr>
            <a:stCxn id="2" idx="2"/>
            <a:endCxn id="5" idx="0"/>
          </p:cNvCxnSpPr>
          <p:nvPr/>
        </p:nvCxnSpPr>
        <p:spPr>
          <a:xfrm>
            <a:off x="4353426" y="2952183"/>
            <a:ext cx="1" cy="106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B0CC47B-AC69-924F-925B-7EB7C2624974}"/>
              </a:ext>
            </a:extLst>
          </p:cNvPr>
          <p:cNvCxnSpPr>
            <a:cxnSpLocks/>
            <a:endCxn id="8" idx="1"/>
          </p:cNvCxnSpPr>
          <p:nvPr/>
        </p:nvCxnSpPr>
        <p:spPr>
          <a:xfrm>
            <a:off x="4353426" y="3403365"/>
            <a:ext cx="946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8A166C-20B1-C547-A33A-65889B6FCC45}"/>
              </a:ext>
            </a:extLst>
          </p:cNvPr>
          <p:cNvSpPr txBox="1"/>
          <p:nvPr/>
        </p:nvSpPr>
        <p:spPr>
          <a:xfrm>
            <a:off x="4353426" y="3587849"/>
            <a:ext cx="352926" cy="246221"/>
          </a:xfrm>
          <a:prstGeom prst="rect">
            <a:avLst/>
          </a:prstGeom>
          <a:noFill/>
        </p:spPr>
        <p:txBody>
          <a:bodyPr wrap="square" rtlCol="0">
            <a:spAutoFit/>
          </a:bodyPr>
          <a:lstStyle/>
          <a:p>
            <a:r>
              <a:rPr lang="en-US" sz="1000" dirty="0"/>
              <a:t>No</a:t>
            </a:r>
          </a:p>
        </p:txBody>
      </p:sp>
      <p:sp>
        <p:nvSpPr>
          <p:cNvPr id="18" name="TextBox 17">
            <a:extLst>
              <a:ext uri="{FF2B5EF4-FFF2-40B4-BE49-F238E27FC236}">
                <a16:creationId xmlns:a16="http://schemas.microsoft.com/office/drawing/2014/main" id="{FB3BB223-07AD-0A4E-AA2F-0E6D22F71AC6}"/>
              </a:ext>
            </a:extLst>
          </p:cNvPr>
          <p:cNvSpPr txBox="1"/>
          <p:nvPr/>
        </p:nvSpPr>
        <p:spPr>
          <a:xfrm>
            <a:off x="4653213" y="3165602"/>
            <a:ext cx="431132" cy="246221"/>
          </a:xfrm>
          <a:prstGeom prst="rect">
            <a:avLst/>
          </a:prstGeom>
          <a:noFill/>
        </p:spPr>
        <p:txBody>
          <a:bodyPr wrap="square" rtlCol="0">
            <a:spAutoFit/>
          </a:bodyPr>
          <a:lstStyle/>
          <a:p>
            <a:r>
              <a:rPr lang="en-US" sz="1000" dirty="0"/>
              <a:t>Yes</a:t>
            </a:r>
          </a:p>
        </p:txBody>
      </p:sp>
      <p:cxnSp>
        <p:nvCxnSpPr>
          <p:cNvPr id="23" name="Straight Arrow Connector 22">
            <a:extLst>
              <a:ext uri="{FF2B5EF4-FFF2-40B4-BE49-F238E27FC236}">
                <a16:creationId xmlns:a16="http://schemas.microsoft.com/office/drawing/2014/main" id="{7C9CCA19-1D2C-514B-BF07-889DA7CC7BE9}"/>
              </a:ext>
            </a:extLst>
          </p:cNvPr>
          <p:cNvCxnSpPr>
            <a:cxnSpLocks/>
          </p:cNvCxnSpPr>
          <p:nvPr/>
        </p:nvCxnSpPr>
        <p:spPr>
          <a:xfrm>
            <a:off x="2893594" y="2689493"/>
            <a:ext cx="892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170640B-10B0-7B4F-B90C-E22991F58926}"/>
              </a:ext>
            </a:extLst>
          </p:cNvPr>
          <p:cNvCxnSpPr>
            <a:cxnSpLocks/>
          </p:cNvCxnSpPr>
          <p:nvPr/>
        </p:nvCxnSpPr>
        <p:spPr>
          <a:xfrm>
            <a:off x="2893594" y="2689493"/>
            <a:ext cx="0" cy="237981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8C1E8E-3681-7045-ACEE-39DA56C2B48E}"/>
              </a:ext>
            </a:extLst>
          </p:cNvPr>
          <p:cNvCxnSpPr>
            <a:cxnSpLocks/>
          </p:cNvCxnSpPr>
          <p:nvPr/>
        </p:nvCxnSpPr>
        <p:spPr>
          <a:xfrm>
            <a:off x="4353425" y="4543933"/>
            <a:ext cx="0" cy="52537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464CDA1-BA9D-074B-99AA-0113FBC2129B}"/>
              </a:ext>
            </a:extLst>
          </p:cNvPr>
          <p:cNvCxnSpPr>
            <a:cxnSpLocks/>
          </p:cNvCxnSpPr>
          <p:nvPr/>
        </p:nvCxnSpPr>
        <p:spPr>
          <a:xfrm flipH="1">
            <a:off x="5867399" y="3666054"/>
            <a:ext cx="2004" cy="140325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858CA26-614B-9146-BB56-3482D3AFC3C0}"/>
              </a:ext>
            </a:extLst>
          </p:cNvPr>
          <p:cNvCxnSpPr>
            <a:cxnSpLocks/>
          </p:cNvCxnSpPr>
          <p:nvPr/>
        </p:nvCxnSpPr>
        <p:spPr>
          <a:xfrm>
            <a:off x="2893594" y="5071744"/>
            <a:ext cx="2973805"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019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err="1"/>
              <a:t>Inlined</a:t>
            </a:r>
            <a:r>
              <a:rPr lang="en-US" dirty="0"/>
              <a:t> example</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a:bodyPr>
          <a:lstStyle/>
          <a:p>
            <a:r>
              <a:rPr lang="en-US" dirty="0"/>
              <a:t>We will now consider the </a:t>
            </a:r>
            <a:r>
              <a:rPr lang="en-US" dirty="0" err="1"/>
              <a:t>inlined</a:t>
            </a:r>
            <a:r>
              <a:rPr lang="en-US" dirty="0"/>
              <a:t> version of the </a:t>
            </a:r>
            <a:r>
              <a:rPr lang="en-US" dirty="0" err="1"/>
              <a:t>hatchbot</a:t>
            </a:r>
            <a:r>
              <a:rPr lang="en-US" dirty="0"/>
              <a:t> located here:</a:t>
            </a:r>
          </a:p>
          <a:p>
            <a:r>
              <a:rPr lang="en-US" dirty="0">
                <a:hlinkClick r:id="rId2"/>
              </a:rPr>
              <a:t>https://github.com/wpilibsuite/allwpilib/tree/main/wpilibcExamples/src/main/cpp/examples/HatchbotInlined</a:t>
            </a:r>
            <a:endParaRPr lang="en-US" dirty="0"/>
          </a:p>
          <a:p>
            <a:r>
              <a:rPr lang="en-US" dirty="0"/>
              <a:t>The </a:t>
            </a:r>
            <a:r>
              <a:rPr lang="en-US" i="1" dirty="0" err="1"/>
              <a:t>inlined</a:t>
            </a:r>
            <a:r>
              <a:rPr lang="en-US" dirty="0"/>
              <a:t> version does the same thing as the </a:t>
            </a:r>
            <a:r>
              <a:rPr lang="en-US" i="1" dirty="0"/>
              <a:t>traditional</a:t>
            </a:r>
            <a:r>
              <a:rPr lang="en-US" dirty="0"/>
              <a:t> version, but it shows how </a:t>
            </a:r>
            <a:r>
              <a:rPr lang="en-US" i="1" dirty="0"/>
              <a:t>simple</a:t>
            </a:r>
            <a:r>
              <a:rPr lang="en-US" dirty="0"/>
              <a:t> commands can be </a:t>
            </a:r>
            <a:r>
              <a:rPr lang="en-US" i="1" dirty="0" err="1"/>
              <a:t>inlined</a:t>
            </a:r>
            <a:r>
              <a:rPr lang="en-US" dirty="0"/>
              <a:t> instead of declaring a new class and .h/.</a:t>
            </a:r>
            <a:r>
              <a:rPr lang="en-US" dirty="0" err="1"/>
              <a:t>cpp</a:t>
            </a:r>
            <a:r>
              <a:rPr lang="en-US" dirty="0"/>
              <a:t> files for each command.</a:t>
            </a:r>
          </a:p>
        </p:txBody>
      </p:sp>
    </p:spTree>
    <p:extLst>
      <p:ext uri="{BB962C8B-B14F-4D97-AF65-F5344CB8AC3E}">
        <p14:creationId xmlns:p14="http://schemas.microsoft.com/office/powerpoint/2010/main" val="144962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2">
            <a:extLst>
              <a:ext uri="{FF2B5EF4-FFF2-40B4-BE49-F238E27FC236}">
                <a16:creationId xmlns:a16="http://schemas.microsoft.com/office/drawing/2014/main" id="{9388EE18-518A-904D-9DA5-1C1521BCFCB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4097826" cy="3155133"/>
          </a:xfrm>
          <a:prstGeom prst="rect">
            <a:avLst/>
          </a:prstGeom>
        </p:spPr>
      </p:pic>
      <p:pic>
        <p:nvPicPr>
          <p:cNvPr id="12" name="Content Placeholder 11">
            <a:extLst>
              <a:ext uri="{FF2B5EF4-FFF2-40B4-BE49-F238E27FC236}">
                <a16:creationId xmlns:a16="http://schemas.microsoft.com/office/drawing/2014/main" id="{3207EAB4-B1B2-1E4A-A97C-5A40232083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7842" y="609545"/>
            <a:ext cx="4006158" cy="6248455"/>
          </a:xfrm>
        </p:spPr>
      </p:pic>
      <p:sp>
        <p:nvSpPr>
          <p:cNvPr id="7" name="Content Placeholder 2">
            <a:extLst>
              <a:ext uri="{FF2B5EF4-FFF2-40B4-BE49-F238E27FC236}">
                <a16:creationId xmlns:a16="http://schemas.microsoft.com/office/drawing/2014/main" id="{7E144E8F-79C5-7E41-8DF3-293D2EA3D7B8}"/>
              </a:ext>
            </a:extLst>
          </p:cNvPr>
          <p:cNvSpPr txBox="1">
            <a:spLocks/>
          </p:cNvSpPr>
          <p:nvPr/>
        </p:nvSpPr>
        <p:spPr>
          <a:xfrm>
            <a:off x="1855598" y="3416405"/>
            <a:ext cx="2762236" cy="634734"/>
          </a:xfrm>
          <a:prstGeom prst="borderCallout1">
            <a:avLst>
              <a:gd name="adj1" fmla="val 44544"/>
              <a:gd name="adj2" fmla="val 99063"/>
              <a:gd name="adj3" fmla="val 2050"/>
              <a:gd name="adj4" fmla="val 13145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b="1" dirty="0" err="1">
                <a:solidFill>
                  <a:schemeClr val="tx1"/>
                </a:solidFill>
              </a:rPr>
              <a:t>m_simpleAuto</a:t>
            </a:r>
            <a:r>
              <a:rPr lang="en-US" sz="600" dirty="0">
                <a:solidFill>
                  <a:schemeClr val="tx1"/>
                </a:solidFill>
              </a:rPr>
              <a:t> is a command object of type </a:t>
            </a:r>
            <a:r>
              <a:rPr lang="en-US" sz="600" b="1" dirty="0">
                <a:solidFill>
                  <a:schemeClr val="tx1"/>
                </a:solidFill>
              </a:rPr>
              <a:t>frc2::</a:t>
            </a:r>
            <a:r>
              <a:rPr lang="en-US" sz="600" b="1" dirty="0" err="1">
                <a:solidFill>
                  <a:schemeClr val="tx1"/>
                </a:solidFill>
              </a:rPr>
              <a:t>FunctionCommand</a:t>
            </a:r>
            <a:r>
              <a:rPr lang="en-US" sz="600" b="1" dirty="0">
                <a:solidFill>
                  <a:schemeClr val="tx1"/>
                </a:solidFill>
              </a:rPr>
              <a:t> </a:t>
            </a:r>
            <a:r>
              <a:rPr lang="en-US" sz="600" dirty="0">
                <a:solidFill>
                  <a:schemeClr val="tx1"/>
                </a:solidFill>
              </a:rPr>
              <a:t>that is constructed with 5+ arguments (</a:t>
            </a:r>
            <a:r>
              <a:rPr lang="en-US" sz="600" dirty="0" err="1">
                <a:solidFill>
                  <a:schemeClr val="tx1"/>
                </a:solidFill>
              </a:rPr>
              <a:t>onInit</a:t>
            </a:r>
            <a:r>
              <a:rPr lang="en-US" sz="600" dirty="0">
                <a:solidFill>
                  <a:schemeClr val="tx1"/>
                </a:solidFill>
              </a:rPr>
              <a:t>, </a:t>
            </a:r>
            <a:r>
              <a:rPr lang="en-US" sz="600" dirty="0" err="1">
                <a:solidFill>
                  <a:schemeClr val="tx1"/>
                </a:solidFill>
              </a:rPr>
              <a:t>onExecute</a:t>
            </a:r>
            <a:r>
              <a:rPr lang="en-US" sz="600" dirty="0">
                <a:solidFill>
                  <a:schemeClr val="tx1"/>
                </a:solidFill>
              </a:rPr>
              <a:t>, </a:t>
            </a:r>
            <a:r>
              <a:rPr lang="en-US" sz="600" dirty="0" err="1">
                <a:solidFill>
                  <a:schemeClr val="tx1"/>
                </a:solidFill>
              </a:rPr>
              <a:t>onEnd</a:t>
            </a:r>
            <a:r>
              <a:rPr lang="en-US" sz="600" dirty="0">
                <a:solidFill>
                  <a:schemeClr val="tx1"/>
                </a:solidFill>
              </a:rPr>
              <a:t>, </a:t>
            </a:r>
            <a:r>
              <a:rPr lang="en-US" sz="600" dirty="0" err="1">
                <a:solidFill>
                  <a:schemeClr val="tx1"/>
                </a:solidFill>
              </a:rPr>
              <a:t>isFinsihed</a:t>
            </a:r>
            <a:r>
              <a:rPr lang="en-US" sz="600" dirty="0">
                <a:solidFill>
                  <a:schemeClr val="tx1"/>
                </a:solidFill>
              </a:rPr>
              <a:t>, requirements).  This code eliminates the need for the </a:t>
            </a:r>
            <a:r>
              <a:rPr lang="en-US" sz="600" b="1" dirty="0" err="1">
                <a:solidFill>
                  <a:schemeClr val="tx1"/>
                </a:solidFill>
              </a:rPr>
              <a:t>DriveDistanc.h</a:t>
            </a:r>
            <a:r>
              <a:rPr lang="en-US" sz="600" b="1" dirty="0">
                <a:solidFill>
                  <a:schemeClr val="tx1"/>
                </a:solidFill>
              </a:rPr>
              <a:t>/</a:t>
            </a:r>
            <a:r>
              <a:rPr lang="en-US" sz="600" b="1" dirty="0" err="1">
                <a:solidFill>
                  <a:schemeClr val="tx1"/>
                </a:solidFill>
              </a:rPr>
              <a:t>cpp</a:t>
            </a:r>
            <a:r>
              <a:rPr lang="en-US" sz="600" dirty="0">
                <a:solidFill>
                  <a:schemeClr val="tx1"/>
                </a:solidFill>
              </a:rPr>
              <a:t> files in in the traditional example.</a:t>
            </a:r>
            <a:endParaRPr lang="en-US" sz="600" b="1" dirty="0">
              <a:solidFill>
                <a:schemeClr val="tx1"/>
              </a:solidFill>
            </a:endParaRPr>
          </a:p>
        </p:txBody>
      </p:sp>
      <p:sp>
        <p:nvSpPr>
          <p:cNvPr id="10" name="Rounded Rectangular Callout 9">
            <a:extLst>
              <a:ext uri="{FF2B5EF4-FFF2-40B4-BE49-F238E27FC236}">
                <a16:creationId xmlns:a16="http://schemas.microsoft.com/office/drawing/2014/main" id="{436B5C94-41C6-A540-B214-524A7E835136}"/>
              </a:ext>
            </a:extLst>
          </p:cNvPr>
          <p:cNvSpPr/>
          <p:nvPr/>
        </p:nvSpPr>
        <p:spPr>
          <a:xfrm>
            <a:off x="4169452" y="58274"/>
            <a:ext cx="1778675" cy="489461"/>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RobotContainer.h</a:t>
            </a:r>
            <a:endParaRPr lang="en-US" sz="1000" b="1" dirty="0">
              <a:solidFill>
                <a:schemeClr val="tx1"/>
              </a:solidFill>
            </a:endParaRPr>
          </a:p>
          <a:p>
            <a:pPr algn="ctr"/>
            <a:r>
              <a:rPr lang="en-US" sz="1000" dirty="0">
                <a:solidFill>
                  <a:schemeClr val="tx1"/>
                </a:solidFill>
              </a:rPr>
              <a:t>traditional vs. </a:t>
            </a:r>
            <a:r>
              <a:rPr lang="en-US" sz="1000" dirty="0" err="1">
                <a:solidFill>
                  <a:schemeClr val="tx1"/>
                </a:solidFill>
              </a:rPr>
              <a:t>inlined</a:t>
            </a:r>
            <a:endParaRPr lang="en-US" sz="1000" dirty="0">
              <a:solidFill>
                <a:schemeClr val="tx1"/>
              </a:solidFill>
            </a:endParaRPr>
          </a:p>
        </p:txBody>
      </p:sp>
      <p:sp>
        <p:nvSpPr>
          <p:cNvPr id="13" name="Content Placeholder 2">
            <a:extLst>
              <a:ext uri="{FF2B5EF4-FFF2-40B4-BE49-F238E27FC236}">
                <a16:creationId xmlns:a16="http://schemas.microsoft.com/office/drawing/2014/main" id="{F1CEEC43-99A9-CB4E-8BEE-D55B4ED2FFB0}"/>
              </a:ext>
            </a:extLst>
          </p:cNvPr>
          <p:cNvSpPr txBox="1">
            <a:spLocks/>
          </p:cNvSpPr>
          <p:nvPr/>
        </p:nvSpPr>
        <p:spPr>
          <a:xfrm>
            <a:off x="1855598" y="4157280"/>
            <a:ext cx="2762236" cy="342292"/>
          </a:xfrm>
          <a:prstGeom prst="borderCallout1">
            <a:avLst>
              <a:gd name="adj1" fmla="val 44544"/>
              <a:gd name="adj2" fmla="val 99063"/>
              <a:gd name="adj3" fmla="val 230208"/>
              <a:gd name="adj4" fmla="val 13096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The</a:t>
            </a:r>
            <a:r>
              <a:rPr lang="en-US" sz="600" b="1" dirty="0">
                <a:solidFill>
                  <a:schemeClr val="tx1"/>
                </a:solidFill>
              </a:rPr>
              <a:t> </a:t>
            </a:r>
            <a:r>
              <a:rPr lang="en-US" sz="600" b="1" dirty="0" err="1">
                <a:solidFill>
                  <a:schemeClr val="tx1"/>
                </a:solidFill>
              </a:rPr>
              <a:t>ComplexAuto</a:t>
            </a:r>
            <a:r>
              <a:rPr lang="en-US" sz="600" dirty="0">
                <a:solidFill>
                  <a:schemeClr val="tx1"/>
                </a:solidFill>
              </a:rPr>
              <a:t> class is defined in separate </a:t>
            </a:r>
            <a:r>
              <a:rPr lang="en-US" sz="600" b="1" dirty="0">
                <a:solidFill>
                  <a:schemeClr val="tx1"/>
                </a:solidFill>
              </a:rPr>
              <a:t>.h/.</a:t>
            </a:r>
            <a:r>
              <a:rPr lang="en-US" sz="600" b="1" dirty="0" err="1">
                <a:solidFill>
                  <a:schemeClr val="tx1"/>
                </a:solidFill>
              </a:rPr>
              <a:t>cpp</a:t>
            </a:r>
            <a:r>
              <a:rPr lang="en-US" sz="600" b="1" dirty="0">
                <a:solidFill>
                  <a:schemeClr val="tx1"/>
                </a:solidFill>
              </a:rPr>
              <a:t> </a:t>
            </a:r>
            <a:r>
              <a:rPr lang="en-US" sz="600" dirty="0">
                <a:solidFill>
                  <a:schemeClr val="tx1"/>
                </a:solidFill>
              </a:rPr>
              <a:t>files just like in the traditional example. </a:t>
            </a:r>
            <a:endParaRPr lang="en-US" sz="600" b="1" dirty="0">
              <a:solidFill>
                <a:schemeClr val="tx1"/>
              </a:solidFill>
            </a:endParaRPr>
          </a:p>
        </p:txBody>
      </p:sp>
      <p:sp>
        <p:nvSpPr>
          <p:cNvPr id="14" name="Content Placeholder 2">
            <a:extLst>
              <a:ext uri="{FF2B5EF4-FFF2-40B4-BE49-F238E27FC236}">
                <a16:creationId xmlns:a16="http://schemas.microsoft.com/office/drawing/2014/main" id="{6E993D63-EDCB-F542-A204-BF37B8B392DE}"/>
              </a:ext>
            </a:extLst>
          </p:cNvPr>
          <p:cNvSpPr txBox="1">
            <a:spLocks/>
          </p:cNvSpPr>
          <p:nvPr/>
        </p:nvSpPr>
        <p:spPr>
          <a:xfrm>
            <a:off x="1855598" y="4671819"/>
            <a:ext cx="2762236" cy="294008"/>
          </a:xfrm>
          <a:prstGeom prst="borderCallout1">
            <a:avLst>
              <a:gd name="adj1" fmla="val 44544"/>
              <a:gd name="adj2" fmla="val 99063"/>
              <a:gd name="adj3" fmla="val 236027"/>
              <a:gd name="adj4" fmla="val 13096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b="1" dirty="0">
                <a:solidFill>
                  <a:schemeClr val="tx1"/>
                </a:solidFill>
              </a:rPr>
              <a:t>Frc2::</a:t>
            </a:r>
            <a:r>
              <a:rPr lang="en-US" sz="600" b="1" dirty="0" err="1">
                <a:solidFill>
                  <a:schemeClr val="tx1"/>
                </a:solidFill>
              </a:rPr>
              <a:t>InstantCommand</a:t>
            </a:r>
            <a:r>
              <a:rPr lang="en-US" sz="600" dirty="0">
                <a:solidFill>
                  <a:schemeClr val="tx1"/>
                </a:solidFill>
              </a:rPr>
              <a:t> is an object class that can be constructed with a single command to be executed once, and the requires subsystem.</a:t>
            </a:r>
          </a:p>
        </p:txBody>
      </p:sp>
    </p:spTree>
    <p:extLst>
      <p:ext uri="{BB962C8B-B14F-4D97-AF65-F5344CB8AC3E}">
        <p14:creationId xmlns:p14="http://schemas.microsoft.com/office/powerpoint/2010/main" val="3151751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33C30D-6677-0646-9200-9EE3F4189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717" y="701644"/>
            <a:ext cx="3880283" cy="5549774"/>
          </a:xfrm>
          <a:prstGeom prst="rect">
            <a:avLst/>
          </a:prstGeom>
        </p:spPr>
      </p:pic>
      <p:pic>
        <p:nvPicPr>
          <p:cNvPr id="15" name="Content Placeholder 10">
            <a:extLst>
              <a:ext uri="{FF2B5EF4-FFF2-40B4-BE49-F238E27FC236}">
                <a16:creationId xmlns:a16="http://schemas.microsoft.com/office/drawing/2014/main" id="{E5D23F01-52E7-CF42-A182-E3C480E49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37285" cy="6868244"/>
          </a:xfrm>
          <a:prstGeom prst="rect">
            <a:avLst/>
          </a:prstGeom>
        </p:spPr>
      </p:pic>
      <p:sp>
        <p:nvSpPr>
          <p:cNvPr id="10" name="Rounded Rectangular Callout 9">
            <a:extLst>
              <a:ext uri="{FF2B5EF4-FFF2-40B4-BE49-F238E27FC236}">
                <a16:creationId xmlns:a16="http://schemas.microsoft.com/office/drawing/2014/main" id="{436B5C94-41C6-A540-B214-524A7E835136}"/>
              </a:ext>
            </a:extLst>
          </p:cNvPr>
          <p:cNvSpPr/>
          <p:nvPr/>
        </p:nvSpPr>
        <p:spPr>
          <a:xfrm>
            <a:off x="4169452" y="58274"/>
            <a:ext cx="1778675" cy="489461"/>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RobotContainer.cpp</a:t>
            </a:r>
            <a:endParaRPr lang="en-US" sz="1000" b="1" dirty="0">
              <a:solidFill>
                <a:schemeClr val="tx1"/>
              </a:solidFill>
            </a:endParaRPr>
          </a:p>
          <a:p>
            <a:pPr algn="ctr"/>
            <a:r>
              <a:rPr lang="en-US" sz="1000" dirty="0">
                <a:solidFill>
                  <a:schemeClr val="tx1"/>
                </a:solidFill>
              </a:rPr>
              <a:t>traditional vs. </a:t>
            </a:r>
            <a:r>
              <a:rPr lang="en-US" sz="1000" dirty="0" err="1">
                <a:solidFill>
                  <a:schemeClr val="tx1"/>
                </a:solidFill>
              </a:rPr>
              <a:t>inlined</a:t>
            </a:r>
            <a:endParaRPr lang="en-US" sz="1000" dirty="0">
              <a:solidFill>
                <a:schemeClr val="tx1"/>
              </a:solidFill>
            </a:endParaRPr>
          </a:p>
        </p:txBody>
      </p:sp>
      <p:sp>
        <p:nvSpPr>
          <p:cNvPr id="14" name="Content Placeholder 2">
            <a:extLst>
              <a:ext uri="{FF2B5EF4-FFF2-40B4-BE49-F238E27FC236}">
                <a16:creationId xmlns:a16="http://schemas.microsoft.com/office/drawing/2014/main" id="{6E993D63-EDCB-F542-A204-BF37B8B392DE}"/>
              </a:ext>
            </a:extLst>
          </p:cNvPr>
          <p:cNvSpPr txBox="1">
            <a:spLocks/>
          </p:cNvSpPr>
          <p:nvPr/>
        </p:nvSpPr>
        <p:spPr>
          <a:xfrm>
            <a:off x="2246757" y="3145298"/>
            <a:ext cx="2909191" cy="684318"/>
          </a:xfrm>
          <a:prstGeom prst="borderCallout1">
            <a:avLst>
              <a:gd name="adj1" fmla="val 44544"/>
              <a:gd name="adj2" fmla="val 99063"/>
              <a:gd name="adj3" fmla="val 230095"/>
              <a:gd name="adj4" fmla="val 18822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A</a:t>
            </a:r>
            <a:r>
              <a:rPr lang="en-US" sz="600" b="1" dirty="0">
                <a:solidFill>
                  <a:schemeClr val="tx1"/>
                </a:solidFill>
              </a:rPr>
              <a:t> frc2::JoystickButton </a:t>
            </a:r>
            <a:r>
              <a:rPr lang="en-US" sz="600" dirty="0">
                <a:solidFill>
                  <a:schemeClr val="tx1"/>
                </a:solidFill>
              </a:rPr>
              <a:t>object is constructed with the arguments of (reference to a controller, </a:t>
            </a:r>
            <a:r>
              <a:rPr lang="en-US" sz="600" dirty="0" err="1">
                <a:solidFill>
                  <a:schemeClr val="tx1"/>
                </a:solidFill>
              </a:rPr>
              <a:t>controller_button_number</a:t>
            </a:r>
            <a:r>
              <a:rPr lang="en-US" sz="600" dirty="0">
                <a:solidFill>
                  <a:schemeClr val="tx1"/>
                </a:solidFill>
              </a:rPr>
              <a:t>).  The </a:t>
            </a:r>
            <a:r>
              <a:rPr lang="en-US" sz="600" b="1" dirty="0" err="1">
                <a:solidFill>
                  <a:schemeClr val="tx1"/>
                </a:solidFill>
              </a:rPr>
              <a:t>WhenPressed</a:t>
            </a:r>
            <a:r>
              <a:rPr lang="en-US" sz="600" b="1" dirty="0">
                <a:solidFill>
                  <a:schemeClr val="tx1"/>
                </a:solidFill>
              </a:rPr>
              <a:t>() </a:t>
            </a:r>
            <a:r>
              <a:rPr lang="en-US" sz="600" dirty="0">
                <a:solidFill>
                  <a:schemeClr val="tx1"/>
                </a:solidFill>
              </a:rPr>
              <a:t>member</a:t>
            </a:r>
            <a:r>
              <a:rPr lang="en-US" sz="600" b="1" dirty="0">
                <a:solidFill>
                  <a:schemeClr val="tx1"/>
                </a:solidFill>
              </a:rPr>
              <a:t> </a:t>
            </a:r>
            <a:r>
              <a:rPr lang="en-US" sz="600" dirty="0">
                <a:solidFill>
                  <a:schemeClr val="tx1"/>
                </a:solidFill>
              </a:rPr>
              <a:t>function has an argument of a reference to a </a:t>
            </a:r>
            <a:r>
              <a:rPr lang="en-US" sz="600" b="1" dirty="0">
                <a:solidFill>
                  <a:schemeClr val="tx1"/>
                </a:solidFill>
              </a:rPr>
              <a:t>frc2:InstantComamnd </a:t>
            </a:r>
            <a:r>
              <a:rPr lang="en-US" sz="600" dirty="0">
                <a:solidFill>
                  <a:schemeClr val="tx1"/>
                </a:solidFill>
              </a:rPr>
              <a:t>object (declared in </a:t>
            </a:r>
            <a:r>
              <a:rPr lang="en-US" sz="600" b="1" dirty="0" err="1">
                <a:solidFill>
                  <a:schemeClr val="tx1"/>
                </a:solidFill>
              </a:rPr>
              <a:t>RobotContiner.h</a:t>
            </a:r>
            <a:r>
              <a:rPr lang="en-US" sz="600" dirty="0">
                <a:solidFill>
                  <a:schemeClr val="tx1"/>
                </a:solidFill>
              </a:rPr>
              <a:t>) instead of a heap allocated instance of a </a:t>
            </a:r>
            <a:r>
              <a:rPr lang="en-US" sz="600" dirty="0" err="1">
                <a:solidFill>
                  <a:schemeClr val="tx1"/>
                </a:solidFill>
              </a:rPr>
              <a:t>subclassed</a:t>
            </a:r>
            <a:r>
              <a:rPr lang="en-US" sz="600" dirty="0">
                <a:solidFill>
                  <a:schemeClr val="tx1"/>
                </a:solidFill>
              </a:rPr>
              <a:t> command object (like in the traditional example).  </a:t>
            </a:r>
          </a:p>
        </p:txBody>
      </p:sp>
      <p:sp>
        <p:nvSpPr>
          <p:cNvPr id="18" name="Content Placeholder 2">
            <a:extLst>
              <a:ext uri="{FF2B5EF4-FFF2-40B4-BE49-F238E27FC236}">
                <a16:creationId xmlns:a16="http://schemas.microsoft.com/office/drawing/2014/main" id="{98BB8917-9BEC-1449-9716-6A08726B1955}"/>
              </a:ext>
            </a:extLst>
          </p:cNvPr>
          <p:cNvSpPr txBox="1">
            <a:spLocks/>
          </p:cNvSpPr>
          <p:nvPr/>
        </p:nvSpPr>
        <p:spPr>
          <a:xfrm>
            <a:off x="1656709" y="1063782"/>
            <a:ext cx="2909191" cy="841973"/>
          </a:xfrm>
          <a:prstGeom prst="borderCallout1">
            <a:avLst>
              <a:gd name="adj1" fmla="val 44544"/>
              <a:gd name="adj2" fmla="val 99063"/>
              <a:gd name="adj3" fmla="val 276983"/>
              <a:gd name="adj4" fmla="val 18433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The</a:t>
            </a:r>
            <a:r>
              <a:rPr lang="en-US" sz="600" b="1" dirty="0">
                <a:solidFill>
                  <a:schemeClr val="tx1"/>
                </a:solidFill>
              </a:rPr>
              <a:t> </a:t>
            </a:r>
            <a:r>
              <a:rPr lang="en-US" sz="600" dirty="0">
                <a:solidFill>
                  <a:schemeClr val="tx1"/>
                </a:solidFill>
              </a:rPr>
              <a:t>argument passed to the </a:t>
            </a:r>
            <a:r>
              <a:rPr lang="en-US" sz="600" b="1" dirty="0" err="1">
                <a:solidFill>
                  <a:schemeClr val="tx1"/>
                </a:solidFill>
              </a:rPr>
              <a:t>SetDefaultCommand</a:t>
            </a:r>
            <a:r>
              <a:rPr lang="en-US" sz="600" b="1" dirty="0">
                <a:solidFill>
                  <a:schemeClr val="tx1"/>
                </a:solidFill>
              </a:rPr>
              <a:t> </a:t>
            </a:r>
            <a:r>
              <a:rPr lang="en-US" sz="600" dirty="0">
                <a:solidFill>
                  <a:schemeClr val="tx1"/>
                </a:solidFill>
              </a:rPr>
              <a:t>member</a:t>
            </a:r>
            <a:r>
              <a:rPr lang="en-US" sz="600" b="1" dirty="0">
                <a:solidFill>
                  <a:schemeClr val="tx1"/>
                </a:solidFill>
              </a:rPr>
              <a:t> </a:t>
            </a:r>
            <a:r>
              <a:rPr lang="en-US" sz="600" dirty="0">
                <a:solidFill>
                  <a:schemeClr val="tx1"/>
                </a:solidFill>
              </a:rPr>
              <a:t>function of the </a:t>
            </a:r>
            <a:r>
              <a:rPr lang="en-US" sz="600" b="1" dirty="0">
                <a:solidFill>
                  <a:schemeClr val="tx1"/>
                </a:solidFill>
              </a:rPr>
              <a:t> </a:t>
            </a:r>
            <a:r>
              <a:rPr lang="en-US" sz="600" b="1" dirty="0" err="1">
                <a:solidFill>
                  <a:schemeClr val="tx1"/>
                </a:solidFill>
              </a:rPr>
              <a:t>DriveSubystem</a:t>
            </a:r>
            <a:r>
              <a:rPr lang="en-US" sz="600" b="1" dirty="0">
                <a:solidFill>
                  <a:schemeClr val="tx1"/>
                </a:solidFill>
              </a:rPr>
              <a:t> </a:t>
            </a:r>
            <a:r>
              <a:rPr lang="en-US" sz="600" dirty="0">
                <a:solidFill>
                  <a:schemeClr val="tx1"/>
                </a:solidFill>
              </a:rPr>
              <a:t>object</a:t>
            </a:r>
            <a:r>
              <a:rPr lang="en-US" sz="600" b="1" dirty="0">
                <a:solidFill>
                  <a:schemeClr val="tx1"/>
                </a:solidFill>
              </a:rPr>
              <a:t> </a:t>
            </a:r>
            <a:r>
              <a:rPr lang="en-US" sz="600" dirty="0">
                <a:solidFill>
                  <a:schemeClr val="tx1"/>
                </a:solidFill>
              </a:rPr>
              <a:t>is a </a:t>
            </a:r>
            <a:r>
              <a:rPr lang="en-US" sz="600" b="1" dirty="0">
                <a:solidFill>
                  <a:schemeClr val="tx1"/>
                </a:solidFill>
              </a:rPr>
              <a:t>frc2::</a:t>
            </a:r>
            <a:r>
              <a:rPr lang="en-US" sz="600" b="1" dirty="0" err="1">
                <a:solidFill>
                  <a:schemeClr val="tx1"/>
                </a:solidFill>
              </a:rPr>
              <a:t>RunCommand</a:t>
            </a:r>
            <a:r>
              <a:rPr lang="en-US" sz="600" b="1" dirty="0">
                <a:solidFill>
                  <a:schemeClr val="tx1"/>
                </a:solidFill>
              </a:rPr>
              <a:t> </a:t>
            </a:r>
            <a:r>
              <a:rPr lang="en-US" sz="600" dirty="0">
                <a:solidFill>
                  <a:schemeClr val="tx1"/>
                </a:solidFill>
              </a:rPr>
              <a:t>object that is constructed with a lambda expression accessing the </a:t>
            </a:r>
            <a:r>
              <a:rPr lang="en-US" sz="600" b="1" dirty="0" err="1">
                <a:solidFill>
                  <a:schemeClr val="tx1"/>
                </a:solidFill>
              </a:rPr>
              <a:t>ArcadeDrive</a:t>
            </a:r>
            <a:r>
              <a:rPr lang="en-US" sz="600" dirty="0">
                <a:solidFill>
                  <a:schemeClr val="tx1"/>
                </a:solidFill>
              </a:rPr>
              <a:t> member function of the </a:t>
            </a:r>
            <a:r>
              <a:rPr lang="en-US" sz="600" b="1" dirty="0">
                <a:solidFill>
                  <a:schemeClr val="tx1"/>
                </a:solidFill>
              </a:rPr>
              <a:t>DriveSubsystem</a:t>
            </a:r>
            <a:r>
              <a:rPr lang="en-US" sz="600" dirty="0">
                <a:solidFill>
                  <a:schemeClr val="tx1"/>
                </a:solidFill>
              </a:rPr>
              <a:t> object and a reference to the </a:t>
            </a:r>
            <a:r>
              <a:rPr lang="en-US" sz="600" b="1" dirty="0">
                <a:solidFill>
                  <a:schemeClr val="tx1"/>
                </a:solidFill>
              </a:rPr>
              <a:t>DriveSubsystem</a:t>
            </a:r>
            <a:r>
              <a:rPr lang="en-US" sz="600" dirty="0">
                <a:solidFill>
                  <a:schemeClr val="tx1"/>
                </a:solidFill>
              </a:rPr>
              <a:t> object.  The </a:t>
            </a:r>
            <a:r>
              <a:rPr lang="en-US" sz="600" b="1" dirty="0">
                <a:solidFill>
                  <a:schemeClr val="tx1"/>
                </a:solidFill>
              </a:rPr>
              <a:t>frc2::</a:t>
            </a:r>
            <a:r>
              <a:rPr lang="en-US" sz="600" b="1" dirty="0" err="1">
                <a:solidFill>
                  <a:schemeClr val="tx1"/>
                </a:solidFill>
              </a:rPr>
              <a:t>RunCommand</a:t>
            </a:r>
            <a:r>
              <a:rPr lang="en-US" sz="600" b="1" dirty="0">
                <a:solidFill>
                  <a:schemeClr val="tx1"/>
                </a:solidFill>
              </a:rPr>
              <a:t> </a:t>
            </a:r>
            <a:r>
              <a:rPr lang="en-US" sz="600" dirty="0">
                <a:solidFill>
                  <a:schemeClr val="tx1"/>
                </a:solidFill>
              </a:rPr>
              <a:t>object will execute continuously as if it was declared in the </a:t>
            </a:r>
            <a:r>
              <a:rPr lang="en-US" sz="600" b="1" dirty="0">
                <a:solidFill>
                  <a:schemeClr val="tx1"/>
                </a:solidFill>
              </a:rPr>
              <a:t>Execute() </a:t>
            </a:r>
            <a:r>
              <a:rPr lang="en-US" sz="600" dirty="0">
                <a:solidFill>
                  <a:schemeClr val="tx1"/>
                </a:solidFill>
              </a:rPr>
              <a:t>member function of a </a:t>
            </a:r>
            <a:r>
              <a:rPr lang="en-US" sz="600" dirty="0" err="1">
                <a:solidFill>
                  <a:schemeClr val="tx1"/>
                </a:solidFill>
              </a:rPr>
              <a:t>subclassed</a:t>
            </a:r>
            <a:r>
              <a:rPr lang="en-US" sz="600" dirty="0">
                <a:solidFill>
                  <a:schemeClr val="tx1"/>
                </a:solidFill>
              </a:rPr>
              <a:t> command (as it is in the traditional example).</a:t>
            </a:r>
          </a:p>
        </p:txBody>
      </p:sp>
      <p:sp>
        <p:nvSpPr>
          <p:cNvPr id="19" name="Rounded Rectangular Callout 18">
            <a:extLst>
              <a:ext uri="{FF2B5EF4-FFF2-40B4-BE49-F238E27FC236}">
                <a16:creationId xmlns:a16="http://schemas.microsoft.com/office/drawing/2014/main" id="{E503CF85-B03F-F64D-B140-419F3A62F815}"/>
              </a:ext>
            </a:extLst>
          </p:cNvPr>
          <p:cNvSpPr/>
          <p:nvPr/>
        </p:nvSpPr>
        <p:spPr>
          <a:xfrm>
            <a:off x="5815673" y="6029608"/>
            <a:ext cx="3246846" cy="739731"/>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DriveSubsystem.h</a:t>
            </a:r>
            <a:r>
              <a:rPr lang="en-US" sz="1000" b="1" dirty="0">
                <a:solidFill>
                  <a:schemeClr val="tx1"/>
                </a:solidFill>
              </a:rPr>
              <a:t>/.</a:t>
            </a:r>
            <a:r>
              <a:rPr lang="en-US" sz="1000" b="1" dirty="0" err="1">
                <a:solidFill>
                  <a:schemeClr val="tx1"/>
                </a:solidFill>
              </a:rPr>
              <a:t>cpp</a:t>
            </a:r>
            <a:r>
              <a:rPr lang="en-US" sz="1000" b="1" dirty="0">
                <a:solidFill>
                  <a:schemeClr val="tx1"/>
                </a:solidFill>
              </a:rPr>
              <a:t> &amp;</a:t>
            </a:r>
          </a:p>
          <a:p>
            <a:pPr algn="ctr"/>
            <a:r>
              <a:rPr lang="en-US" sz="1000" b="1" dirty="0" err="1">
                <a:solidFill>
                  <a:schemeClr val="tx1"/>
                </a:solidFill>
              </a:rPr>
              <a:t>HatchSubsystem.h</a:t>
            </a:r>
            <a:r>
              <a:rPr lang="en-US" sz="1000" b="1" dirty="0">
                <a:solidFill>
                  <a:schemeClr val="tx1"/>
                </a:solidFill>
              </a:rPr>
              <a:t>/.</a:t>
            </a:r>
            <a:r>
              <a:rPr lang="en-US" sz="1000" b="1" dirty="0" err="1">
                <a:solidFill>
                  <a:schemeClr val="tx1"/>
                </a:solidFill>
              </a:rPr>
              <a:t>cpp</a:t>
            </a:r>
            <a:endParaRPr lang="en-US" sz="1000" b="1" dirty="0">
              <a:solidFill>
                <a:schemeClr val="tx1"/>
              </a:solidFill>
            </a:endParaRPr>
          </a:p>
          <a:p>
            <a:pPr algn="ctr"/>
            <a:r>
              <a:rPr lang="en-US" sz="1000" b="1" dirty="0">
                <a:solidFill>
                  <a:schemeClr val="tx1"/>
                </a:solidFill>
              </a:rPr>
              <a:t>are the same in both </a:t>
            </a:r>
          </a:p>
          <a:p>
            <a:pPr algn="ctr"/>
            <a:r>
              <a:rPr lang="en-US" sz="1000" b="1" dirty="0">
                <a:solidFill>
                  <a:schemeClr val="tx1"/>
                </a:solidFill>
              </a:rPr>
              <a:t>traditional &amp; </a:t>
            </a:r>
            <a:r>
              <a:rPr lang="en-US" sz="1000" b="1" dirty="0" err="1">
                <a:solidFill>
                  <a:schemeClr val="tx1"/>
                </a:solidFill>
              </a:rPr>
              <a:t>inlined</a:t>
            </a:r>
            <a:r>
              <a:rPr lang="en-US" sz="1000" b="1" dirty="0">
                <a:solidFill>
                  <a:schemeClr val="tx1"/>
                </a:solidFill>
              </a:rPr>
              <a:t> examples</a:t>
            </a:r>
            <a:endParaRPr lang="en-US" sz="1000" dirty="0">
              <a:solidFill>
                <a:schemeClr val="tx1"/>
              </a:solidFill>
            </a:endParaRPr>
          </a:p>
        </p:txBody>
      </p:sp>
      <p:sp>
        <p:nvSpPr>
          <p:cNvPr id="16" name="Content Placeholder 2">
            <a:extLst>
              <a:ext uri="{FF2B5EF4-FFF2-40B4-BE49-F238E27FC236}">
                <a16:creationId xmlns:a16="http://schemas.microsoft.com/office/drawing/2014/main" id="{94EAE862-4E14-744F-8772-3C982A5919D5}"/>
              </a:ext>
            </a:extLst>
          </p:cNvPr>
          <p:cNvSpPr txBox="1">
            <a:spLocks/>
          </p:cNvSpPr>
          <p:nvPr/>
        </p:nvSpPr>
        <p:spPr>
          <a:xfrm>
            <a:off x="2832551" y="6085020"/>
            <a:ext cx="2909191" cy="684318"/>
          </a:xfrm>
          <a:prstGeom prst="borderCallout1">
            <a:avLst>
              <a:gd name="adj1" fmla="val 44544"/>
              <a:gd name="adj2" fmla="val 99063"/>
              <a:gd name="adj3" fmla="val -94038"/>
              <a:gd name="adj4" fmla="val 13360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The speed is set back to normal by adding a </a:t>
            </a:r>
            <a:r>
              <a:rPr lang="en-US" sz="600" b="1" dirty="0" err="1">
                <a:solidFill>
                  <a:schemeClr val="tx1"/>
                </a:solidFill>
              </a:rPr>
              <a:t>WhenReleased</a:t>
            </a:r>
            <a:r>
              <a:rPr lang="en-US" sz="600" dirty="0">
                <a:solidFill>
                  <a:schemeClr val="tx1"/>
                </a:solidFill>
              </a:rPr>
              <a:t> member function after the </a:t>
            </a:r>
            <a:r>
              <a:rPr lang="en-US" sz="600" b="1" dirty="0" err="1">
                <a:solidFill>
                  <a:schemeClr val="tx1"/>
                </a:solidFill>
              </a:rPr>
              <a:t>WhenPressed</a:t>
            </a:r>
            <a:r>
              <a:rPr lang="en-US" sz="600" dirty="0">
                <a:solidFill>
                  <a:schemeClr val="tx1"/>
                </a:solidFill>
              </a:rPr>
              <a:t> member function. This is member function chaining.  In the traditional example, the speed is set back to normal with the </a:t>
            </a:r>
            <a:r>
              <a:rPr lang="en-US" sz="600" b="1" dirty="0">
                <a:solidFill>
                  <a:schemeClr val="tx1"/>
                </a:solidFill>
              </a:rPr>
              <a:t>End() </a:t>
            </a:r>
            <a:r>
              <a:rPr lang="en-US" sz="600" dirty="0">
                <a:solidFill>
                  <a:schemeClr val="tx1"/>
                </a:solidFill>
              </a:rPr>
              <a:t>member function of the </a:t>
            </a:r>
            <a:r>
              <a:rPr lang="en-US" sz="600" b="1" dirty="0" err="1">
                <a:solidFill>
                  <a:schemeClr val="tx1"/>
                </a:solidFill>
              </a:rPr>
              <a:t>HalveDriveSpeed</a:t>
            </a:r>
            <a:r>
              <a:rPr lang="en-US" sz="600" dirty="0">
                <a:solidFill>
                  <a:schemeClr val="tx1"/>
                </a:solidFill>
              </a:rPr>
              <a:t> class defined </a:t>
            </a:r>
            <a:r>
              <a:rPr lang="en-US" sz="600" b="1" dirty="0" err="1">
                <a:solidFill>
                  <a:schemeClr val="tx1"/>
                </a:solidFill>
              </a:rPr>
              <a:t>HalveDriveSpeed.cpp</a:t>
            </a:r>
            <a:r>
              <a:rPr lang="en-US" sz="600" dirty="0">
                <a:solidFill>
                  <a:schemeClr val="tx1"/>
                </a:solidFill>
              </a:rPr>
              <a:t>.</a:t>
            </a:r>
          </a:p>
        </p:txBody>
      </p:sp>
    </p:spTree>
    <p:extLst>
      <p:ext uri="{BB962C8B-B14F-4D97-AF65-F5344CB8AC3E}">
        <p14:creationId xmlns:p14="http://schemas.microsoft.com/office/powerpoint/2010/main" val="1619250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18B59E9-CA2B-BD42-B222-4D82640CA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08970"/>
            <a:ext cx="3592340" cy="3149030"/>
          </a:xfrm>
          <a:prstGeom prst="rect">
            <a:avLst/>
          </a:prstGeom>
        </p:spPr>
      </p:pic>
      <p:pic>
        <p:nvPicPr>
          <p:cNvPr id="7" name="Picture 6">
            <a:extLst>
              <a:ext uri="{FF2B5EF4-FFF2-40B4-BE49-F238E27FC236}">
                <a16:creationId xmlns:a16="http://schemas.microsoft.com/office/drawing/2014/main" id="{3243AB0C-2995-0D4A-8E93-77A5B2D79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92340" cy="2568355"/>
          </a:xfrm>
          <a:prstGeom prst="rect">
            <a:avLst/>
          </a:prstGeom>
        </p:spPr>
      </p:pic>
      <p:pic>
        <p:nvPicPr>
          <p:cNvPr id="3" name="Content Placeholder 2">
            <a:extLst>
              <a:ext uri="{FF2B5EF4-FFF2-40B4-BE49-F238E27FC236}">
                <a16:creationId xmlns:a16="http://schemas.microsoft.com/office/drawing/2014/main" id="{C29E4C4F-1646-2C45-A1C7-202F701ADFB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5883" y="0"/>
            <a:ext cx="3938117" cy="5771584"/>
          </a:xfrm>
        </p:spPr>
      </p:pic>
      <p:sp>
        <p:nvSpPr>
          <p:cNvPr id="10" name="Rounded Rectangular Callout 9">
            <a:extLst>
              <a:ext uri="{FF2B5EF4-FFF2-40B4-BE49-F238E27FC236}">
                <a16:creationId xmlns:a16="http://schemas.microsoft.com/office/drawing/2014/main" id="{436B5C94-41C6-A540-B214-524A7E835136}"/>
              </a:ext>
            </a:extLst>
          </p:cNvPr>
          <p:cNvSpPr/>
          <p:nvPr/>
        </p:nvSpPr>
        <p:spPr>
          <a:xfrm>
            <a:off x="3509774" y="149383"/>
            <a:ext cx="1778675" cy="457200"/>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ComplexAuto.cpp</a:t>
            </a:r>
            <a:endParaRPr lang="en-US" sz="1000" b="1" dirty="0">
              <a:solidFill>
                <a:schemeClr val="tx1"/>
              </a:solidFill>
            </a:endParaRPr>
          </a:p>
          <a:p>
            <a:pPr algn="ctr"/>
            <a:r>
              <a:rPr lang="en-US" sz="1000" dirty="0">
                <a:solidFill>
                  <a:schemeClr val="tx1"/>
                </a:solidFill>
              </a:rPr>
              <a:t>Traditional vs. </a:t>
            </a:r>
            <a:r>
              <a:rPr lang="en-US" sz="1000" dirty="0" err="1">
                <a:solidFill>
                  <a:schemeClr val="tx1"/>
                </a:solidFill>
              </a:rPr>
              <a:t>Inlined</a:t>
            </a:r>
            <a:endParaRPr lang="en-US" sz="1000" dirty="0">
              <a:solidFill>
                <a:schemeClr val="tx1"/>
              </a:solidFill>
            </a:endParaRPr>
          </a:p>
        </p:txBody>
      </p:sp>
      <p:sp>
        <p:nvSpPr>
          <p:cNvPr id="14" name="Content Placeholder 2">
            <a:extLst>
              <a:ext uri="{FF2B5EF4-FFF2-40B4-BE49-F238E27FC236}">
                <a16:creationId xmlns:a16="http://schemas.microsoft.com/office/drawing/2014/main" id="{6E993D63-EDCB-F542-A204-BF37B8B392DE}"/>
              </a:ext>
            </a:extLst>
          </p:cNvPr>
          <p:cNvSpPr txBox="1">
            <a:spLocks/>
          </p:cNvSpPr>
          <p:nvPr/>
        </p:nvSpPr>
        <p:spPr>
          <a:xfrm>
            <a:off x="1767124" y="2187735"/>
            <a:ext cx="2762236" cy="917228"/>
          </a:xfrm>
          <a:prstGeom prst="borderCallout1">
            <a:avLst>
              <a:gd name="adj1" fmla="val 44544"/>
              <a:gd name="adj2" fmla="val 99063"/>
              <a:gd name="adj3" fmla="val -44784"/>
              <a:gd name="adj4" fmla="val 14030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The body of the </a:t>
            </a:r>
            <a:r>
              <a:rPr lang="en-US" sz="600" b="1" dirty="0" err="1">
                <a:solidFill>
                  <a:schemeClr val="tx1"/>
                </a:solidFill>
              </a:rPr>
              <a:t>ComplexAuto</a:t>
            </a:r>
            <a:r>
              <a:rPr lang="en-US" sz="600" dirty="0">
                <a:solidFill>
                  <a:schemeClr val="tx1"/>
                </a:solidFill>
              </a:rPr>
              <a:t> constructor calls the inherited member function </a:t>
            </a:r>
            <a:r>
              <a:rPr lang="en-US" sz="600" b="1" dirty="0" err="1">
                <a:solidFill>
                  <a:schemeClr val="tx1"/>
                </a:solidFill>
              </a:rPr>
              <a:t>AddCommands</a:t>
            </a:r>
            <a:r>
              <a:rPr lang="en-US" sz="600" dirty="0">
                <a:solidFill>
                  <a:schemeClr val="tx1"/>
                </a:solidFill>
              </a:rPr>
              <a:t> which has three (command objects) as arguments.  In the traditional example, they are </a:t>
            </a:r>
            <a:r>
              <a:rPr lang="en-US" sz="600" dirty="0" err="1">
                <a:solidFill>
                  <a:schemeClr val="tx1"/>
                </a:solidFill>
              </a:rPr>
              <a:t>subclassed</a:t>
            </a:r>
            <a:r>
              <a:rPr lang="en-US" sz="600" dirty="0">
                <a:solidFill>
                  <a:schemeClr val="tx1"/>
                </a:solidFill>
              </a:rPr>
              <a:t> commands. In this </a:t>
            </a:r>
            <a:r>
              <a:rPr lang="en-US" sz="600" dirty="0" err="1">
                <a:solidFill>
                  <a:schemeClr val="tx1"/>
                </a:solidFill>
              </a:rPr>
              <a:t>inlined</a:t>
            </a:r>
            <a:r>
              <a:rPr lang="en-US" sz="600" dirty="0">
                <a:solidFill>
                  <a:schemeClr val="tx1"/>
                </a:solidFill>
              </a:rPr>
              <a:t> example, they are an </a:t>
            </a:r>
            <a:r>
              <a:rPr lang="en-US" sz="600" b="1" dirty="0">
                <a:solidFill>
                  <a:schemeClr val="tx1"/>
                </a:solidFill>
              </a:rPr>
              <a:t>frc2::</a:t>
            </a:r>
            <a:r>
              <a:rPr lang="en-US" sz="600" b="1" dirty="0" err="1">
                <a:solidFill>
                  <a:schemeClr val="tx1"/>
                </a:solidFill>
              </a:rPr>
              <a:t>FunctionalCommand</a:t>
            </a:r>
            <a:r>
              <a:rPr lang="en-US" sz="600" dirty="0">
                <a:solidFill>
                  <a:schemeClr val="tx1"/>
                </a:solidFill>
              </a:rPr>
              <a:t>, an</a:t>
            </a:r>
            <a:r>
              <a:rPr lang="en-US" sz="600" b="1" dirty="0">
                <a:solidFill>
                  <a:schemeClr val="tx1"/>
                </a:solidFill>
              </a:rPr>
              <a:t> frc2::</a:t>
            </a:r>
            <a:r>
              <a:rPr lang="en-US" sz="600" b="1" dirty="0" err="1">
                <a:solidFill>
                  <a:schemeClr val="tx1"/>
                </a:solidFill>
              </a:rPr>
              <a:t>InstandCommand</a:t>
            </a:r>
            <a:r>
              <a:rPr lang="en-US" sz="600" b="1" dirty="0">
                <a:solidFill>
                  <a:schemeClr val="tx1"/>
                </a:solidFill>
              </a:rPr>
              <a:t> </a:t>
            </a:r>
            <a:r>
              <a:rPr lang="en-US" sz="600" dirty="0">
                <a:solidFill>
                  <a:schemeClr val="tx1"/>
                </a:solidFill>
              </a:rPr>
              <a:t>and an </a:t>
            </a:r>
            <a:r>
              <a:rPr lang="en-US" sz="600" b="1" dirty="0">
                <a:solidFill>
                  <a:schemeClr val="tx1"/>
                </a:solidFill>
              </a:rPr>
              <a:t>frc2::</a:t>
            </a:r>
            <a:r>
              <a:rPr lang="en-US" sz="600" b="1" dirty="0" err="1">
                <a:solidFill>
                  <a:schemeClr val="tx1"/>
                </a:solidFill>
              </a:rPr>
              <a:t>FunctionalCommand</a:t>
            </a:r>
            <a:r>
              <a:rPr lang="en-US" sz="600" b="1" dirty="0">
                <a:solidFill>
                  <a:schemeClr val="tx1"/>
                </a:solidFill>
              </a:rPr>
              <a:t> </a:t>
            </a:r>
            <a:r>
              <a:rPr lang="en-US" sz="600" dirty="0">
                <a:solidFill>
                  <a:schemeClr val="tx1"/>
                </a:solidFill>
              </a:rPr>
              <a:t>object.  The functional and instant commands are constructed with individual member commands declared as lambdas and a reference the required subsystem objects.</a:t>
            </a:r>
            <a:endParaRPr lang="en-US" sz="600" b="1" dirty="0">
              <a:solidFill>
                <a:schemeClr val="tx1"/>
              </a:solidFill>
            </a:endParaRPr>
          </a:p>
        </p:txBody>
      </p:sp>
      <p:sp>
        <p:nvSpPr>
          <p:cNvPr id="9" name="Rounded Rectangular Callout 8">
            <a:extLst>
              <a:ext uri="{FF2B5EF4-FFF2-40B4-BE49-F238E27FC236}">
                <a16:creationId xmlns:a16="http://schemas.microsoft.com/office/drawing/2014/main" id="{9A89A34C-9B04-C648-882A-073F19ECEF85}"/>
              </a:ext>
            </a:extLst>
          </p:cNvPr>
          <p:cNvSpPr/>
          <p:nvPr/>
        </p:nvSpPr>
        <p:spPr>
          <a:xfrm>
            <a:off x="217558" y="3365860"/>
            <a:ext cx="3222893" cy="324040"/>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ComplexAuto.h</a:t>
            </a:r>
            <a:endParaRPr lang="en-US" sz="1000" b="1" dirty="0">
              <a:solidFill>
                <a:schemeClr val="tx1"/>
              </a:solidFill>
            </a:endParaRPr>
          </a:p>
          <a:p>
            <a:pPr algn="ctr"/>
            <a:r>
              <a:rPr lang="en-US" sz="1000" b="1" dirty="0">
                <a:solidFill>
                  <a:schemeClr val="tx1"/>
                </a:solidFill>
              </a:rPr>
              <a:t> </a:t>
            </a:r>
            <a:r>
              <a:rPr lang="en-US" sz="1000" dirty="0">
                <a:solidFill>
                  <a:schemeClr val="tx1"/>
                </a:solidFill>
              </a:rPr>
              <a:t>is the same in both traditional &amp; </a:t>
            </a:r>
            <a:r>
              <a:rPr lang="en-US" sz="1000" dirty="0" err="1">
                <a:solidFill>
                  <a:schemeClr val="tx1"/>
                </a:solidFill>
              </a:rPr>
              <a:t>inlined</a:t>
            </a:r>
            <a:r>
              <a:rPr lang="en-US" sz="1000" dirty="0">
                <a:solidFill>
                  <a:schemeClr val="tx1"/>
                </a:solidFill>
              </a:rPr>
              <a:t> examples.  </a:t>
            </a:r>
          </a:p>
        </p:txBody>
      </p:sp>
      <p:sp>
        <p:nvSpPr>
          <p:cNvPr id="11" name="Content Placeholder 2">
            <a:extLst>
              <a:ext uri="{FF2B5EF4-FFF2-40B4-BE49-F238E27FC236}">
                <a16:creationId xmlns:a16="http://schemas.microsoft.com/office/drawing/2014/main" id="{10EACCEF-E64F-AC45-90A8-6FA131A2264B}"/>
              </a:ext>
            </a:extLst>
          </p:cNvPr>
          <p:cNvSpPr txBox="1">
            <a:spLocks/>
          </p:cNvSpPr>
          <p:nvPr/>
        </p:nvSpPr>
        <p:spPr>
          <a:xfrm>
            <a:off x="1560931" y="3842155"/>
            <a:ext cx="2762236" cy="506804"/>
          </a:xfrm>
          <a:prstGeom prst="borderCallout1">
            <a:avLst>
              <a:gd name="adj1" fmla="val 44544"/>
              <a:gd name="adj2" fmla="val 99063"/>
              <a:gd name="adj3" fmla="val 74127"/>
              <a:gd name="adj4" fmla="val 15931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The </a:t>
            </a:r>
            <a:r>
              <a:rPr lang="en-US" sz="600" b="1" dirty="0">
                <a:solidFill>
                  <a:schemeClr val="tx1"/>
                </a:solidFill>
              </a:rPr>
              <a:t>[&amp;]</a:t>
            </a:r>
            <a:r>
              <a:rPr lang="en-US" sz="600" dirty="0">
                <a:solidFill>
                  <a:schemeClr val="tx1"/>
                </a:solidFill>
              </a:rPr>
              <a:t> capture clause of the lambdas captures all variables from the surrounding scope by reference.  Specifically, </a:t>
            </a:r>
            <a:r>
              <a:rPr lang="en-US" sz="600" b="1" dirty="0">
                <a:solidFill>
                  <a:schemeClr val="tx1"/>
                </a:solidFill>
              </a:rPr>
              <a:t>drive</a:t>
            </a:r>
            <a:r>
              <a:rPr lang="en-US" sz="600" dirty="0">
                <a:solidFill>
                  <a:schemeClr val="tx1"/>
                </a:solidFill>
              </a:rPr>
              <a:t> and </a:t>
            </a:r>
            <a:r>
              <a:rPr lang="en-US" sz="600" b="1" dirty="0">
                <a:solidFill>
                  <a:schemeClr val="tx1"/>
                </a:solidFill>
              </a:rPr>
              <a:t>hatch </a:t>
            </a:r>
            <a:r>
              <a:rPr lang="en-US" sz="600" dirty="0">
                <a:solidFill>
                  <a:schemeClr val="tx1"/>
                </a:solidFill>
              </a:rPr>
              <a:t>which are local names within the constructor of the pointers to subsystems passed to the constructor when it is called.</a:t>
            </a:r>
          </a:p>
        </p:txBody>
      </p:sp>
      <p:sp>
        <p:nvSpPr>
          <p:cNvPr id="13" name="Rounded Rectangular Callout 12">
            <a:extLst>
              <a:ext uri="{FF2B5EF4-FFF2-40B4-BE49-F238E27FC236}">
                <a16:creationId xmlns:a16="http://schemas.microsoft.com/office/drawing/2014/main" id="{49D66D67-6239-5842-9925-AFD6F4C07DC6}"/>
              </a:ext>
            </a:extLst>
          </p:cNvPr>
          <p:cNvSpPr/>
          <p:nvPr/>
        </p:nvSpPr>
        <p:spPr>
          <a:xfrm>
            <a:off x="5563494" y="5951144"/>
            <a:ext cx="3222893" cy="793688"/>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ComplexAuto.h</a:t>
            </a:r>
            <a:r>
              <a:rPr lang="en-US" sz="1000" b="1" dirty="0">
                <a:solidFill>
                  <a:schemeClr val="tx1"/>
                </a:solidFill>
              </a:rPr>
              <a:t> </a:t>
            </a:r>
            <a:r>
              <a:rPr lang="en-US" sz="1000" dirty="0">
                <a:solidFill>
                  <a:schemeClr val="tx1"/>
                </a:solidFill>
              </a:rPr>
              <a:t>is the same in both traditional &amp; </a:t>
            </a:r>
            <a:r>
              <a:rPr lang="en-US" sz="1000" dirty="0" err="1">
                <a:solidFill>
                  <a:schemeClr val="tx1"/>
                </a:solidFill>
              </a:rPr>
              <a:t>inlined</a:t>
            </a:r>
            <a:r>
              <a:rPr lang="en-US" sz="1000" dirty="0">
                <a:solidFill>
                  <a:schemeClr val="tx1"/>
                </a:solidFill>
              </a:rPr>
              <a:t> examples.  </a:t>
            </a:r>
            <a:r>
              <a:rPr lang="en-US" sz="1000" b="1" dirty="0" err="1">
                <a:solidFill>
                  <a:schemeClr val="tx1"/>
                </a:solidFill>
              </a:rPr>
              <a:t>ComplexAuto</a:t>
            </a:r>
            <a:r>
              <a:rPr lang="en-US" sz="1000" dirty="0">
                <a:solidFill>
                  <a:schemeClr val="tx1"/>
                </a:solidFill>
              </a:rPr>
              <a:t> is the </a:t>
            </a:r>
            <a:r>
              <a:rPr lang="en-US" sz="1000" u="sng" dirty="0">
                <a:solidFill>
                  <a:schemeClr val="tx1"/>
                </a:solidFill>
              </a:rPr>
              <a:t>only</a:t>
            </a:r>
            <a:r>
              <a:rPr lang="en-US" sz="1000" dirty="0">
                <a:solidFill>
                  <a:schemeClr val="tx1"/>
                </a:solidFill>
              </a:rPr>
              <a:t> subsystem class in the </a:t>
            </a:r>
            <a:r>
              <a:rPr lang="en-US" sz="1000" dirty="0" err="1">
                <a:solidFill>
                  <a:schemeClr val="tx1"/>
                </a:solidFill>
              </a:rPr>
              <a:t>inlined</a:t>
            </a:r>
            <a:r>
              <a:rPr lang="en-US" sz="1000" dirty="0">
                <a:solidFill>
                  <a:schemeClr val="tx1"/>
                </a:solidFill>
              </a:rPr>
              <a:t> example (because all other subsystem functionality is declared inline where it is called from).</a:t>
            </a:r>
          </a:p>
        </p:txBody>
      </p:sp>
    </p:spTree>
    <p:extLst>
      <p:ext uri="{BB962C8B-B14F-4D97-AF65-F5344CB8AC3E}">
        <p14:creationId xmlns:p14="http://schemas.microsoft.com/office/powerpoint/2010/main" val="2630869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723-41C0-BF4F-90AB-0A72E835AC08}"/>
              </a:ext>
            </a:extLst>
          </p:cNvPr>
          <p:cNvSpPr>
            <a:spLocks noGrp="1"/>
          </p:cNvSpPr>
          <p:nvPr>
            <p:ph type="title"/>
          </p:nvPr>
        </p:nvSpPr>
        <p:spPr/>
        <p:txBody>
          <a:bodyPr/>
          <a:lstStyle/>
          <a:p>
            <a:r>
              <a:rPr lang="en-US" dirty="0"/>
              <a:t>Final Notes</a:t>
            </a:r>
          </a:p>
        </p:txBody>
      </p:sp>
      <p:pic>
        <p:nvPicPr>
          <p:cNvPr id="5" name="Content Placeholder 4">
            <a:extLst>
              <a:ext uri="{FF2B5EF4-FFF2-40B4-BE49-F238E27FC236}">
                <a16:creationId xmlns:a16="http://schemas.microsoft.com/office/drawing/2014/main" id="{B6CF3509-639D-2147-B376-3575E08EF9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5032" y="196324"/>
            <a:ext cx="2332273" cy="1567124"/>
          </a:xfrm>
        </p:spPr>
      </p:pic>
      <p:sp>
        <p:nvSpPr>
          <p:cNvPr id="6" name="Content Placeholder 2">
            <a:extLst>
              <a:ext uri="{FF2B5EF4-FFF2-40B4-BE49-F238E27FC236}">
                <a16:creationId xmlns:a16="http://schemas.microsoft.com/office/drawing/2014/main" id="{5F8EC8B9-EE47-9043-8302-35FCB87FC57E}"/>
              </a:ext>
            </a:extLst>
          </p:cNvPr>
          <p:cNvSpPr txBox="1">
            <a:spLocks/>
          </p:cNvSpPr>
          <p:nvPr/>
        </p:nvSpPr>
        <p:spPr>
          <a:xfrm>
            <a:off x="4817120" y="187253"/>
            <a:ext cx="1637468" cy="913092"/>
          </a:xfrm>
          <a:prstGeom prst="borderCallout1">
            <a:avLst>
              <a:gd name="adj1" fmla="val 54556"/>
              <a:gd name="adj2" fmla="val 98895"/>
              <a:gd name="adj3" fmla="val 147770"/>
              <a:gd name="adj4" fmla="val 17251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When it is time to create a new class of command or subsystem, right click on the folder you want it in and select </a:t>
            </a:r>
            <a:r>
              <a:rPr lang="en-US" sz="600" b="1" dirty="0">
                <a:solidFill>
                  <a:schemeClr val="tx1"/>
                </a:solidFill>
              </a:rPr>
              <a:t>Create a new class/command</a:t>
            </a:r>
            <a:r>
              <a:rPr lang="en-US" sz="600" dirty="0">
                <a:solidFill>
                  <a:schemeClr val="tx1"/>
                </a:solidFill>
              </a:rPr>
              <a:t>.  Select the type of new command you want form the list that pops up  enter a name for it. VS Code will create all the boiler plate code. No need to cut and paste.</a:t>
            </a:r>
          </a:p>
        </p:txBody>
      </p:sp>
      <p:pic>
        <p:nvPicPr>
          <p:cNvPr id="7" name="Picture 6">
            <a:extLst>
              <a:ext uri="{FF2B5EF4-FFF2-40B4-BE49-F238E27FC236}">
                <a16:creationId xmlns:a16="http://schemas.microsoft.com/office/drawing/2014/main" id="{CD79EC0F-9E56-1E49-BBFB-412039B16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722" y="3139278"/>
            <a:ext cx="3759200" cy="812800"/>
          </a:xfrm>
          <a:prstGeom prst="rect">
            <a:avLst/>
          </a:prstGeom>
        </p:spPr>
      </p:pic>
      <p:sp>
        <p:nvSpPr>
          <p:cNvPr id="8" name="Content Placeholder 31">
            <a:extLst>
              <a:ext uri="{FF2B5EF4-FFF2-40B4-BE49-F238E27FC236}">
                <a16:creationId xmlns:a16="http://schemas.microsoft.com/office/drawing/2014/main" id="{32BA31C8-AF05-144C-9A3E-AB6568AC6E6C}"/>
              </a:ext>
            </a:extLst>
          </p:cNvPr>
          <p:cNvSpPr txBox="1">
            <a:spLocks/>
          </p:cNvSpPr>
          <p:nvPr/>
        </p:nvSpPr>
        <p:spPr>
          <a:xfrm>
            <a:off x="1492390" y="1925038"/>
            <a:ext cx="6571343" cy="1214240"/>
          </a:xfrm>
          <a:prstGeom prst="rect">
            <a:avLst/>
          </a:prstGeom>
        </p:spPr>
        <p:txBody>
          <a:bodyPr vert="horz" lIns="91440" tIns="45720" rIns="91440" bIns="45720" rtlCol="0" anchor="t">
            <a:normAutofit fontScale="85000" lnSpcReduction="20000"/>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The primary way information is passed between different parts of the code is as </a:t>
            </a:r>
            <a:r>
              <a:rPr lang="en-US" i="1" dirty="0"/>
              <a:t>arguments</a:t>
            </a:r>
            <a:r>
              <a:rPr lang="en-US" dirty="0"/>
              <a:t>.  Arguments to functions are always in parenthesis.  Arguments to constructers are normally in braces.  But constructors are also functions so you can also use parenthesis.</a:t>
            </a:r>
          </a:p>
          <a:p>
            <a:endParaRPr lang="en-US" dirty="0"/>
          </a:p>
          <a:p>
            <a:endParaRPr lang="en-US" dirty="0"/>
          </a:p>
        </p:txBody>
      </p:sp>
      <p:sp>
        <p:nvSpPr>
          <p:cNvPr id="9" name="Content Placeholder 31">
            <a:extLst>
              <a:ext uri="{FF2B5EF4-FFF2-40B4-BE49-F238E27FC236}">
                <a16:creationId xmlns:a16="http://schemas.microsoft.com/office/drawing/2014/main" id="{3DE9EAF9-28F2-7845-9A9E-36DD35FF8FD7}"/>
              </a:ext>
            </a:extLst>
          </p:cNvPr>
          <p:cNvSpPr txBox="1">
            <a:spLocks/>
          </p:cNvSpPr>
          <p:nvPr/>
        </p:nvSpPr>
        <p:spPr>
          <a:xfrm>
            <a:off x="1492390" y="4112799"/>
            <a:ext cx="6571343" cy="1717894"/>
          </a:xfrm>
          <a:prstGeom prst="rect">
            <a:avLst/>
          </a:prstGeom>
        </p:spPr>
        <p:txBody>
          <a:bodyPr vert="horz" lIns="91440" tIns="45720" rIns="91440" bIns="45720" rtlCol="0" anchor="t">
            <a:normAutofit fontScale="77500" lnSpcReduction="20000"/>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 believe they normally both do the same thing but there is a subtle difference that in certain cases can matter…but I don’t really understand that part.</a:t>
            </a:r>
          </a:p>
          <a:p>
            <a:r>
              <a:rPr lang="en-US" dirty="0"/>
              <a:t>To me, figuring out when you were constructing an object with arguments in parenthesis vs. calling a function with the arguments was the most confusing part of understanding the code.</a:t>
            </a:r>
          </a:p>
          <a:p>
            <a:endParaRPr lang="en-US" dirty="0"/>
          </a:p>
          <a:p>
            <a:endParaRPr lang="en-US" dirty="0"/>
          </a:p>
        </p:txBody>
      </p:sp>
    </p:spTree>
    <p:extLst>
      <p:ext uri="{BB962C8B-B14F-4D97-AF65-F5344CB8AC3E}">
        <p14:creationId xmlns:p14="http://schemas.microsoft.com/office/powerpoint/2010/main" val="551585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Conclusion</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92500" lnSpcReduction="20000"/>
          </a:bodyPr>
          <a:lstStyle/>
          <a:p>
            <a:r>
              <a:rPr lang="en-US" dirty="0"/>
              <a:t>I am a professional Engineer, although I do not do coding as part of my job.</a:t>
            </a:r>
          </a:p>
          <a:p>
            <a:r>
              <a:rPr lang="en-US" dirty="0"/>
              <a:t>It took me about a year and a half of studying C++ and the FRC code before I understood it well enough to explain how a simple robot program works.</a:t>
            </a:r>
          </a:p>
          <a:p>
            <a:r>
              <a:rPr lang="en-US" dirty="0"/>
              <a:t>I created this training because I was not able to find this type of training anywhere and I found that even after students could write basic C++ code, they struggled (along with me) to figure out where the code should go in the robot program.</a:t>
            </a:r>
          </a:p>
          <a:p>
            <a:r>
              <a:rPr lang="en-US" dirty="0"/>
              <a:t>I hope others find this presentation useful.</a:t>
            </a:r>
          </a:p>
        </p:txBody>
      </p:sp>
    </p:spTree>
    <p:extLst>
      <p:ext uri="{BB962C8B-B14F-4D97-AF65-F5344CB8AC3E}">
        <p14:creationId xmlns:p14="http://schemas.microsoft.com/office/powerpoint/2010/main" val="2440930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F149A7-BFEB-AF45-B5A7-8F25A0CC6CC8}"/>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61DC8055-702B-8A48-999A-06AD4CE6505E}"/>
              </a:ext>
            </a:extLst>
          </p:cNvPr>
          <p:cNvSpPr txBox="1"/>
          <p:nvPr/>
        </p:nvSpPr>
        <p:spPr>
          <a:xfrm>
            <a:off x="2679631" y="3100159"/>
            <a:ext cx="3393549" cy="1200329"/>
          </a:xfrm>
          <a:prstGeom prst="rect">
            <a:avLst/>
          </a:prstGeom>
          <a:noFill/>
        </p:spPr>
        <p:txBody>
          <a:bodyPr wrap="square" rtlCol="0">
            <a:spAutoFit/>
          </a:bodyPr>
          <a:lstStyle/>
          <a:p>
            <a:pPr algn="ctr"/>
            <a:r>
              <a:rPr lang="en-US" sz="2400" dirty="0"/>
              <a:t>Eric Haas</a:t>
            </a:r>
          </a:p>
          <a:p>
            <a:pPr algn="ctr"/>
            <a:r>
              <a:rPr lang="en-US" sz="2400" dirty="0"/>
              <a:t>Team 4241 Joliet Cyborgs</a:t>
            </a:r>
          </a:p>
          <a:p>
            <a:pPr algn="ctr"/>
            <a:r>
              <a:rPr lang="en-US" sz="2400" dirty="0" err="1"/>
              <a:t>eric@redoveryellow.com</a:t>
            </a:r>
            <a:endParaRPr lang="en-US" sz="2400" dirty="0"/>
          </a:p>
        </p:txBody>
      </p:sp>
    </p:spTree>
    <p:extLst>
      <p:ext uri="{BB962C8B-B14F-4D97-AF65-F5344CB8AC3E}">
        <p14:creationId xmlns:p14="http://schemas.microsoft.com/office/powerpoint/2010/main" val="201613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435F2BD-4A83-CF4D-B87D-B490E8599724}"/>
              </a:ext>
            </a:extLst>
          </p:cNvPr>
          <p:cNvSpPr>
            <a:spLocks noGrp="1"/>
          </p:cNvSpPr>
          <p:nvPr>
            <p:ph type="title"/>
          </p:nvPr>
        </p:nvSpPr>
        <p:spPr>
          <a:xfrm>
            <a:off x="339393" y="143173"/>
            <a:ext cx="3964202" cy="622003"/>
          </a:xfrm>
        </p:spPr>
        <p:txBody>
          <a:bodyPr/>
          <a:lstStyle/>
          <a:p>
            <a:r>
              <a:rPr lang="en-US" dirty="0"/>
              <a:t>Object Oriented</a:t>
            </a:r>
          </a:p>
        </p:txBody>
      </p:sp>
      <p:sp>
        <p:nvSpPr>
          <p:cNvPr id="2" name="Rounded Rectangle 1">
            <a:extLst>
              <a:ext uri="{FF2B5EF4-FFF2-40B4-BE49-F238E27FC236}">
                <a16:creationId xmlns:a16="http://schemas.microsoft.com/office/drawing/2014/main" id="{499D59CC-B1C3-EB41-AECF-6E7898FF3FCF}"/>
              </a:ext>
            </a:extLst>
          </p:cNvPr>
          <p:cNvSpPr/>
          <p:nvPr/>
        </p:nvSpPr>
        <p:spPr>
          <a:xfrm>
            <a:off x="2974301" y="1442843"/>
            <a:ext cx="1134979" cy="5253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Is the button pushed down?</a:t>
            </a:r>
          </a:p>
        </p:txBody>
      </p:sp>
      <p:sp>
        <p:nvSpPr>
          <p:cNvPr id="5" name="Rounded Rectangle 4">
            <a:extLst>
              <a:ext uri="{FF2B5EF4-FFF2-40B4-BE49-F238E27FC236}">
                <a16:creationId xmlns:a16="http://schemas.microsoft.com/office/drawing/2014/main" id="{B3C38C98-40AB-AC4F-AC1D-4039C651EE24}"/>
              </a:ext>
            </a:extLst>
          </p:cNvPr>
          <p:cNvSpPr/>
          <p:nvPr/>
        </p:nvSpPr>
        <p:spPr>
          <a:xfrm>
            <a:off x="2658725" y="2523480"/>
            <a:ext cx="1766135" cy="85982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No commands need the drivetrain subsystem, schedule default command ‘drive forward 100% speed’</a:t>
            </a:r>
          </a:p>
        </p:txBody>
      </p:sp>
      <p:cxnSp>
        <p:nvCxnSpPr>
          <p:cNvPr id="10" name="Straight Arrow Connector 9">
            <a:extLst>
              <a:ext uri="{FF2B5EF4-FFF2-40B4-BE49-F238E27FC236}">
                <a16:creationId xmlns:a16="http://schemas.microsoft.com/office/drawing/2014/main" id="{BB0CC47B-AC69-924F-925B-7EB7C2624974}"/>
              </a:ext>
            </a:extLst>
          </p:cNvPr>
          <p:cNvCxnSpPr>
            <a:cxnSpLocks/>
            <a:endCxn id="32" idx="1"/>
          </p:cNvCxnSpPr>
          <p:nvPr/>
        </p:nvCxnSpPr>
        <p:spPr>
          <a:xfrm>
            <a:off x="3541791" y="2188170"/>
            <a:ext cx="1411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18A166C-20B1-C547-A33A-65889B6FCC45}"/>
              </a:ext>
            </a:extLst>
          </p:cNvPr>
          <p:cNvSpPr txBox="1"/>
          <p:nvPr/>
        </p:nvSpPr>
        <p:spPr>
          <a:xfrm>
            <a:off x="3188863" y="2131876"/>
            <a:ext cx="352926" cy="246221"/>
          </a:xfrm>
          <a:prstGeom prst="rect">
            <a:avLst/>
          </a:prstGeom>
          <a:noFill/>
        </p:spPr>
        <p:txBody>
          <a:bodyPr wrap="square" rtlCol="0">
            <a:spAutoFit/>
          </a:bodyPr>
          <a:lstStyle/>
          <a:p>
            <a:r>
              <a:rPr lang="en-US" sz="1000" dirty="0"/>
              <a:t>No</a:t>
            </a:r>
          </a:p>
        </p:txBody>
      </p:sp>
      <p:cxnSp>
        <p:nvCxnSpPr>
          <p:cNvPr id="31" name="Straight Arrow Connector 30">
            <a:extLst>
              <a:ext uri="{FF2B5EF4-FFF2-40B4-BE49-F238E27FC236}">
                <a16:creationId xmlns:a16="http://schemas.microsoft.com/office/drawing/2014/main" id="{AB8C1E8E-3681-7045-ACEE-39DA56C2B48E}"/>
              </a:ext>
            </a:extLst>
          </p:cNvPr>
          <p:cNvCxnSpPr>
            <a:cxnSpLocks/>
          </p:cNvCxnSpPr>
          <p:nvPr/>
        </p:nvCxnSpPr>
        <p:spPr>
          <a:xfrm>
            <a:off x="5836560" y="4898418"/>
            <a:ext cx="0" cy="990597"/>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E4C88C-806D-D041-B790-ECAA7ECB2267}"/>
              </a:ext>
            </a:extLst>
          </p:cNvPr>
          <p:cNvCxnSpPr>
            <a:cxnSpLocks/>
            <a:stCxn id="2" idx="2"/>
            <a:endCxn id="5" idx="0"/>
          </p:cNvCxnSpPr>
          <p:nvPr/>
        </p:nvCxnSpPr>
        <p:spPr>
          <a:xfrm>
            <a:off x="3541791" y="1968222"/>
            <a:ext cx="2" cy="555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536113C-CAB8-AC46-8562-8777FA1ECF1C}"/>
              </a:ext>
            </a:extLst>
          </p:cNvPr>
          <p:cNvCxnSpPr>
            <a:cxnSpLocks/>
          </p:cNvCxnSpPr>
          <p:nvPr/>
        </p:nvCxnSpPr>
        <p:spPr>
          <a:xfrm>
            <a:off x="3541791" y="3383305"/>
            <a:ext cx="0" cy="655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6E210BD-4D8E-A64E-8237-40BB563F2BB9}"/>
              </a:ext>
            </a:extLst>
          </p:cNvPr>
          <p:cNvSpPr txBox="1"/>
          <p:nvPr/>
        </p:nvSpPr>
        <p:spPr>
          <a:xfrm>
            <a:off x="3541791" y="3468786"/>
            <a:ext cx="1655846" cy="400110"/>
          </a:xfrm>
          <a:prstGeom prst="rect">
            <a:avLst/>
          </a:prstGeom>
          <a:noFill/>
        </p:spPr>
        <p:txBody>
          <a:bodyPr wrap="square" rtlCol="0">
            <a:spAutoFit/>
          </a:bodyPr>
          <a:lstStyle/>
          <a:p>
            <a:r>
              <a:rPr lang="en-US" sz="1000" dirty="0"/>
              <a:t>The Drivetrain Subsystem, 100% speed</a:t>
            </a:r>
          </a:p>
        </p:txBody>
      </p:sp>
      <p:sp>
        <p:nvSpPr>
          <p:cNvPr id="29" name="TextBox 28">
            <a:extLst>
              <a:ext uri="{FF2B5EF4-FFF2-40B4-BE49-F238E27FC236}">
                <a16:creationId xmlns:a16="http://schemas.microsoft.com/office/drawing/2014/main" id="{A863E82D-7AB6-C44A-BCB2-5BF509942157}"/>
              </a:ext>
            </a:extLst>
          </p:cNvPr>
          <p:cNvSpPr txBox="1"/>
          <p:nvPr/>
        </p:nvSpPr>
        <p:spPr>
          <a:xfrm>
            <a:off x="4247643" y="1986494"/>
            <a:ext cx="485211" cy="246221"/>
          </a:xfrm>
          <a:prstGeom prst="rect">
            <a:avLst/>
          </a:prstGeom>
          <a:noFill/>
        </p:spPr>
        <p:txBody>
          <a:bodyPr wrap="square" rtlCol="0">
            <a:spAutoFit/>
          </a:bodyPr>
          <a:lstStyle/>
          <a:p>
            <a:r>
              <a:rPr lang="en-US" sz="1000" dirty="0"/>
              <a:t>Yes</a:t>
            </a:r>
          </a:p>
        </p:txBody>
      </p:sp>
      <p:sp>
        <p:nvSpPr>
          <p:cNvPr id="32" name="Rounded Rectangle 31">
            <a:extLst>
              <a:ext uri="{FF2B5EF4-FFF2-40B4-BE49-F238E27FC236}">
                <a16:creationId xmlns:a16="http://schemas.microsoft.com/office/drawing/2014/main" id="{811A3BB5-39FA-2944-927C-9B1F762DCD95}"/>
              </a:ext>
            </a:extLst>
          </p:cNvPr>
          <p:cNvSpPr/>
          <p:nvPr/>
        </p:nvSpPr>
        <p:spPr>
          <a:xfrm>
            <a:off x="4953495" y="1758257"/>
            <a:ext cx="1766135" cy="85982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Cancel default command. Schedule ‘drive forward 50% speed’ with the drivetrain subsystem.</a:t>
            </a:r>
          </a:p>
        </p:txBody>
      </p:sp>
      <p:sp>
        <p:nvSpPr>
          <p:cNvPr id="34" name="TextBox 33">
            <a:extLst>
              <a:ext uri="{FF2B5EF4-FFF2-40B4-BE49-F238E27FC236}">
                <a16:creationId xmlns:a16="http://schemas.microsoft.com/office/drawing/2014/main" id="{1857409F-8BE8-8F45-9EB8-1768144A2C62}"/>
              </a:ext>
            </a:extLst>
          </p:cNvPr>
          <p:cNvSpPr txBox="1"/>
          <p:nvPr/>
        </p:nvSpPr>
        <p:spPr>
          <a:xfrm>
            <a:off x="5836561" y="3457219"/>
            <a:ext cx="1655845" cy="400110"/>
          </a:xfrm>
          <a:prstGeom prst="rect">
            <a:avLst/>
          </a:prstGeom>
          <a:noFill/>
        </p:spPr>
        <p:txBody>
          <a:bodyPr wrap="square" rtlCol="0">
            <a:spAutoFit/>
          </a:bodyPr>
          <a:lstStyle/>
          <a:p>
            <a:r>
              <a:rPr lang="en-US" sz="1000" dirty="0"/>
              <a:t>The Drivetrain Subsystem, 50% speed</a:t>
            </a:r>
          </a:p>
        </p:txBody>
      </p:sp>
      <p:cxnSp>
        <p:nvCxnSpPr>
          <p:cNvPr id="36" name="Straight Arrow Connector 35">
            <a:extLst>
              <a:ext uri="{FF2B5EF4-FFF2-40B4-BE49-F238E27FC236}">
                <a16:creationId xmlns:a16="http://schemas.microsoft.com/office/drawing/2014/main" id="{223F53DB-29F4-2E41-A833-EC9161843DD7}"/>
              </a:ext>
            </a:extLst>
          </p:cNvPr>
          <p:cNvCxnSpPr>
            <a:cxnSpLocks/>
            <a:endCxn id="42" idx="0"/>
          </p:cNvCxnSpPr>
          <p:nvPr/>
        </p:nvCxnSpPr>
        <p:spPr>
          <a:xfrm>
            <a:off x="3541789" y="4898418"/>
            <a:ext cx="1" cy="560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12F59D48-B312-F347-BA52-8F6D84121DCA}"/>
              </a:ext>
            </a:extLst>
          </p:cNvPr>
          <p:cNvSpPr/>
          <p:nvPr/>
        </p:nvSpPr>
        <p:spPr>
          <a:xfrm>
            <a:off x="2658725" y="4038593"/>
            <a:ext cx="1766135" cy="85982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Tell a drivetrain subsystem to drive forward as the requested speed</a:t>
            </a:r>
          </a:p>
        </p:txBody>
      </p:sp>
      <p:sp>
        <p:nvSpPr>
          <p:cNvPr id="42" name="Rounded Rectangle 41">
            <a:extLst>
              <a:ext uri="{FF2B5EF4-FFF2-40B4-BE49-F238E27FC236}">
                <a16:creationId xmlns:a16="http://schemas.microsoft.com/office/drawing/2014/main" id="{684909D4-67EE-6844-8356-15030884B23D}"/>
              </a:ext>
            </a:extLst>
          </p:cNvPr>
          <p:cNvSpPr/>
          <p:nvPr/>
        </p:nvSpPr>
        <p:spPr>
          <a:xfrm>
            <a:off x="2658722" y="5459103"/>
            <a:ext cx="1766135" cy="85982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Tell the motors to run at the requested speed.</a:t>
            </a:r>
          </a:p>
        </p:txBody>
      </p:sp>
      <p:sp>
        <p:nvSpPr>
          <p:cNvPr id="43" name="TextBox 42">
            <a:extLst>
              <a:ext uri="{FF2B5EF4-FFF2-40B4-BE49-F238E27FC236}">
                <a16:creationId xmlns:a16="http://schemas.microsoft.com/office/drawing/2014/main" id="{BFCC3A05-5467-FF4C-A0FA-26BA3C1F883C}"/>
              </a:ext>
            </a:extLst>
          </p:cNvPr>
          <p:cNvSpPr txBox="1"/>
          <p:nvPr/>
        </p:nvSpPr>
        <p:spPr>
          <a:xfrm>
            <a:off x="3574313" y="4978705"/>
            <a:ext cx="1733608" cy="400110"/>
          </a:xfrm>
          <a:prstGeom prst="rect">
            <a:avLst/>
          </a:prstGeom>
          <a:noFill/>
        </p:spPr>
        <p:txBody>
          <a:bodyPr wrap="square" rtlCol="0">
            <a:spAutoFit/>
          </a:bodyPr>
          <a:lstStyle/>
          <a:p>
            <a:r>
              <a:rPr lang="en-US" sz="1000" dirty="0"/>
              <a:t>The Drivetrain Subsystem, Requested Speed</a:t>
            </a:r>
          </a:p>
        </p:txBody>
      </p:sp>
      <p:sp>
        <p:nvSpPr>
          <p:cNvPr id="46" name="TextBox 45">
            <a:extLst>
              <a:ext uri="{FF2B5EF4-FFF2-40B4-BE49-F238E27FC236}">
                <a16:creationId xmlns:a16="http://schemas.microsoft.com/office/drawing/2014/main" id="{CE30D422-9BAF-F04F-9E71-9AE61415BAAB}"/>
              </a:ext>
            </a:extLst>
          </p:cNvPr>
          <p:cNvSpPr txBox="1"/>
          <p:nvPr/>
        </p:nvSpPr>
        <p:spPr>
          <a:xfrm>
            <a:off x="2700643" y="1209960"/>
            <a:ext cx="1963656" cy="246221"/>
          </a:xfrm>
          <a:prstGeom prst="rect">
            <a:avLst/>
          </a:prstGeom>
          <a:noFill/>
        </p:spPr>
        <p:txBody>
          <a:bodyPr wrap="square" rtlCol="0">
            <a:spAutoFit/>
          </a:bodyPr>
          <a:lstStyle/>
          <a:p>
            <a:r>
              <a:rPr lang="en-US" sz="1000" dirty="0">
                <a:solidFill>
                  <a:srgbClr val="0070C0"/>
                </a:solidFill>
              </a:rPr>
              <a:t>Command Scheduler Object</a:t>
            </a:r>
          </a:p>
        </p:txBody>
      </p:sp>
      <p:sp>
        <p:nvSpPr>
          <p:cNvPr id="47" name="TextBox 46">
            <a:extLst>
              <a:ext uri="{FF2B5EF4-FFF2-40B4-BE49-F238E27FC236}">
                <a16:creationId xmlns:a16="http://schemas.microsoft.com/office/drawing/2014/main" id="{2C08BCC2-275F-7D40-A88F-52B8A37CDDA6}"/>
              </a:ext>
            </a:extLst>
          </p:cNvPr>
          <p:cNvSpPr txBox="1"/>
          <p:nvPr/>
        </p:nvSpPr>
        <p:spPr>
          <a:xfrm>
            <a:off x="1476999" y="4127395"/>
            <a:ext cx="1136235" cy="246221"/>
          </a:xfrm>
          <a:prstGeom prst="rect">
            <a:avLst/>
          </a:prstGeom>
          <a:noFill/>
        </p:spPr>
        <p:txBody>
          <a:bodyPr wrap="square" rtlCol="0">
            <a:spAutoFit/>
          </a:bodyPr>
          <a:lstStyle/>
          <a:p>
            <a:r>
              <a:rPr lang="en-US" sz="1000" dirty="0">
                <a:solidFill>
                  <a:srgbClr val="0070C0"/>
                </a:solidFill>
              </a:rPr>
              <a:t>Command Object</a:t>
            </a:r>
          </a:p>
        </p:txBody>
      </p:sp>
      <p:sp>
        <p:nvSpPr>
          <p:cNvPr id="48" name="TextBox 47">
            <a:extLst>
              <a:ext uri="{FF2B5EF4-FFF2-40B4-BE49-F238E27FC236}">
                <a16:creationId xmlns:a16="http://schemas.microsoft.com/office/drawing/2014/main" id="{7DD167F2-7F1D-9E44-B93A-32EF8E760914}"/>
              </a:ext>
            </a:extLst>
          </p:cNvPr>
          <p:cNvSpPr txBox="1"/>
          <p:nvPr/>
        </p:nvSpPr>
        <p:spPr>
          <a:xfrm>
            <a:off x="1522487" y="5523059"/>
            <a:ext cx="1136235" cy="246221"/>
          </a:xfrm>
          <a:prstGeom prst="rect">
            <a:avLst/>
          </a:prstGeom>
          <a:noFill/>
        </p:spPr>
        <p:txBody>
          <a:bodyPr wrap="square" rtlCol="0">
            <a:spAutoFit/>
          </a:bodyPr>
          <a:lstStyle/>
          <a:p>
            <a:r>
              <a:rPr lang="en-US" sz="1000" dirty="0">
                <a:solidFill>
                  <a:srgbClr val="0070C0"/>
                </a:solidFill>
              </a:rPr>
              <a:t>Subsystem Object</a:t>
            </a:r>
          </a:p>
        </p:txBody>
      </p:sp>
      <p:sp>
        <p:nvSpPr>
          <p:cNvPr id="49" name="TextBox 48">
            <a:extLst>
              <a:ext uri="{FF2B5EF4-FFF2-40B4-BE49-F238E27FC236}">
                <a16:creationId xmlns:a16="http://schemas.microsoft.com/office/drawing/2014/main" id="{2A3C8A51-3A21-F044-A0B0-C49C2445A640}"/>
              </a:ext>
            </a:extLst>
          </p:cNvPr>
          <p:cNvSpPr txBox="1"/>
          <p:nvPr/>
        </p:nvSpPr>
        <p:spPr>
          <a:xfrm>
            <a:off x="1066795" y="2668497"/>
            <a:ext cx="1546439" cy="246221"/>
          </a:xfrm>
          <a:prstGeom prst="rect">
            <a:avLst/>
          </a:prstGeom>
          <a:noFill/>
        </p:spPr>
        <p:txBody>
          <a:bodyPr wrap="square" rtlCol="0">
            <a:spAutoFit/>
          </a:bodyPr>
          <a:lstStyle/>
          <a:p>
            <a:r>
              <a:rPr lang="en-US" sz="1000" dirty="0">
                <a:solidFill>
                  <a:srgbClr val="0070C0"/>
                </a:solidFill>
              </a:rPr>
              <a:t>Robot Container Object</a:t>
            </a:r>
          </a:p>
        </p:txBody>
      </p:sp>
      <p:sp>
        <p:nvSpPr>
          <p:cNvPr id="50" name="TextBox 49">
            <a:extLst>
              <a:ext uri="{FF2B5EF4-FFF2-40B4-BE49-F238E27FC236}">
                <a16:creationId xmlns:a16="http://schemas.microsoft.com/office/drawing/2014/main" id="{7CA234F3-89AA-E745-87FE-4AE61FAB8CEA}"/>
              </a:ext>
            </a:extLst>
          </p:cNvPr>
          <p:cNvSpPr txBox="1"/>
          <p:nvPr/>
        </p:nvSpPr>
        <p:spPr>
          <a:xfrm>
            <a:off x="6719628" y="1941948"/>
            <a:ext cx="1546439" cy="246221"/>
          </a:xfrm>
          <a:prstGeom prst="rect">
            <a:avLst/>
          </a:prstGeom>
          <a:noFill/>
        </p:spPr>
        <p:txBody>
          <a:bodyPr wrap="square" rtlCol="0">
            <a:spAutoFit/>
          </a:bodyPr>
          <a:lstStyle/>
          <a:p>
            <a:r>
              <a:rPr lang="en-US" sz="1000" dirty="0">
                <a:solidFill>
                  <a:srgbClr val="0070C0"/>
                </a:solidFill>
              </a:rPr>
              <a:t>Robot Container Object</a:t>
            </a:r>
          </a:p>
        </p:txBody>
      </p:sp>
      <p:sp>
        <p:nvSpPr>
          <p:cNvPr id="52" name="Rounded Rectangle 51">
            <a:extLst>
              <a:ext uri="{FF2B5EF4-FFF2-40B4-BE49-F238E27FC236}">
                <a16:creationId xmlns:a16="http://schemas.microsoft.com/office/drawing/2014/main" id="{B2513051-B063-8943-9817-96D145860A76}"/>
              </a:ext>
            </a:extLst>
          </p:cNvPr>
          <p:cNvSpPr/>
          <p:nvPr/>
        </p:nvSpPr>
        <p:spPr>
          <a:xfrm>
            <a:off x="4953493" y="4038593"/>
            <a:ext cx="1766135" cy="85982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Tell a drivetrain subsystem to drive forward as the requested speed</a:t>
            </a:r>
          </a:p>
        </p:txBody>
      </p:sp>
      <p:sp>
        <p:nvSpPr>
          <p:cNvPr id="53" name="TextBox 52">
            <a:extLst>
              <a:ext uri="{FF2B5EF4-FFF2-40B4-BE49-F238E27FC236}">
                <a16:creationId xmlns:a16="http://schemas.microsoft.com/office/drawing/2014/main" id="{1A4B116D-6870-1041-AC05-7EFB4C0AFBC0}"/>
              </a:ext>
            </a:extLst>
          </p:cNvPr>
          <p:cNvSpPr txBox="1"/>
          <p:nvPr/>
        </p:nvSpPr>
        <p:spPr>
          <a:xfrm>
            <a:off x="6843083" y="4107342"/>
            <a:ext cx="1136235" cy="246221"/>
          </a:xfrm>
          <a:prstGeom prst="rect">
            <a:avLst/>
          </a:prstGeom>
          <a:noFill/>
        </p:spPr>
        <p:txBody>
          <a:bodyPr wrap="square" rtlCol="0">
            <a:spAutoFit/>
          </a:bodyPr>
          <a:lstStyle/>
          <a:p>
            <a:r>
              <a:rPr lang="en-US" sz="1000" dirty="0">
                <a:solidFill>
                  <a:srgbClr val="0070C0"/>
                </a:solidFill>
              </a:rPr>
              <a:t>Command Object</a:t>
            </a:r>
          </a:p>
        </p:txBody>
      </p:sp>
      <p:cxnSp>
        <p:nvCxnSpPr>
          <p:cNvPr id="54" name="Straight Arrow Connector 53">
            <a:extLst>
              <a:ext uri="{FF2B5EF4-FFF2-40B4-BE49-F238E27FC236}">
                <a16:creationId xmlns:a16="http://schemas.microsoft.com/office/drawing/2014/main" id="{03B88C1C-EDC7-6A49-A901-ACBE195E7883}"/>
              </a:ext>
            </a:extLst>
          </p:cNvPr>
          <p:cNvCxnSpPr>
            <a:cxnSpLocks/>
            <a:stCxn id="32" idx="2"/>
          </p:cNvCxnSpPr>
          <p:nvPr/>
        </p:nvCxnSpPr>
        <p:spPr>
          <a:xfrm flipH="1">
            <a:off x="5836561" y="2618082"/>
            <a:ext cx="2" cy="1406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6AC7EFE-F397-B649-8BC7-9FF56A450A6C}"/>
              </a:ext>
            </a:extLst>
          </p:cNvPr>
          <p:cNvCxnSpPr>
            <a:cxnSpLocks/>
          </p:cNvCxnSpPr>
          <p:nvPr/>
        </p:nvCxnSpPr>
        <p:spPr>
          <a:xfrm flipH="1">
            <a:off x="4424857" y="5889015"/>
            <a:ext cx="14117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48CD580-31B3-074F-A976-E6F232D43604}"/>
              </a:ext>
            </a:extLst>
          </p:cNvPr>
          <p:cNvSpPr txBox="1"/>
          <p:nvPr/>
        </p:nvSpPr>
        <p:spPr>
          <a:xfrm>
            <a:off x="5923821" y="5058993"/>
            <a:ext cx="1733608" cy="400110"/>
          </a:xfrm>
          <a:prstGeom prst="rect">
            <a:avLst/>
          </a:prstGeom>
          <a:noFill/>
        </p:spPr>
        <p:txBody>
          <a:bodyPr wrap="square" rtlCol="0">
            <a:spAutoFit/>
          </a:bodyPr>
          <a:lstStyle/>
          <a:p>
            <a:r>
              <a:rPr lang="en-US" sz="1000" dirty="0"/>
              <a:t>The Drivetrain Subsystem, Requested Speed</a:t>
            </a:r>
          </a:p>
        </p:txBody>
      </p:sp>
    </p:spTree>
    <p:extLst>
      <p:ext uri="{BB962C8B-B14F-4D97-AF65-F5344CB8AC3E}">
        <p14:creationId xmlns:p14="http://schemas.microsoft.com/office/powerpoint/2010/main" val="2054469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F45A-B9AE-304A-BA55-C7A64E68A3A4}"/>
              </a:ext>
            </a:extLst>
          </p:cNvPr>
          <p:cNvSpPr>
            <a:spLocks noGrp="1"/>
          </p:cNvSpPr>
          <p:nvPr>
            <p:ph type="title"/>
          </p:nvPr>
        </p:nvSpPr>
        <p:spPr/>
        <p:txBody>
          <a:bodyPr>
            <a:normAutofit fontScale="90000"/>
          </a:bodyPr>
          <a:lstStyle/>
          <a:p>
            <a:r>
              <a:rPr lang="en-US" dirty="0"/>
              <a:t>Functional vs. Object Oriented </a:t>
            </a:r>
            <a:r>
              <a:rPr lang="en-US" dirty="0" err="1"/>
              <a:t>PseudoCode</a:t>
            </a:r>
            <a:r>
              <a:rPr lang="en-US" dirty="0"/>
              <a:t> Example</a:t>
            </a:r>
          </a:p>
        </p:txBody>
      </p:sp>
      <p:sp>
        <p:nvSpPr>
          <p:cNvPr id="3" name="Content Placeholder 2">
            <a:extLst>
              <a:ext uri="{FF2B5EF4-FFF2-40B4-BE49-F238E27FC236}">
                <a16:creationId xmlns:a16="http://schemas.microsoft.com/office/drawing/2014/main" id="{8D21312E-0D52-104F-A94C-955E0CC25230}"/>
              </a:ext>
            </a:extLst>
          </p:cNvPr>
          <p:cNvSpPr>
            <a:spLocks noGrp="1"/>
          </p:cNvSpPr>
          <p:nvPr>
            <p:ph idx="1"/>
          </p:nvPr>
        </p:nvSpPr>
        <p:spPr/>
        <p:txBody>
          <a:bodyPr>
            <a:normAutofit/>
          </a:bodyPr>
          <a:lstStyle/>
          <a:p>
            <a:r>
              <a:rPr lang="en-US" dirty="0"/>
              <a:t>Now lets look at a pseudocode version.</a:t>
            </a:r>
          </a:p>
          <a:p>
            <a:r>
              <a:rPr lang="en-US" dirty="0"/>
              <a:t>The examples are in “C++ style” pseudocode with “VS Code style” colors.</a:t>
            </a:r>
          </a:p>
          <a:p>
            <a:r>
              <a:rPr lang="en-US" dirty="0"/>
              <a:t>Any functions or objects not defined in the example code can be assumed to come from a robot library (like </a:t>
            </a:r>
            <a:r>
              <a:rPr lang="en-US" dirty="0" err="1"/>
              <a:t>WPILib</a:t>
            </a:r>
            <a:r>
              <a:rPr lang="en-US" dirty="0"/>
              <a:t>).</a:t>
            </a:r>
          </a:p>
        </p:txBody>
      </p:sp>
    </p:spTree>
    <p:extLst>
      <p:ext uri="{BB962C8B-B14F-4D97-AF65-F5344CB8AC3E}">
        <p14:creationId xmlns:p14="http://schemas.microsoft.com/office/powerpoint/2010/main" val="423269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8A9541F-7F11-6B4E-BD63-345C2E3807FE}"/>
              </a:ext>
            </a:extLst>
          </p:cNvPr>
          <p:cNvSpPr/>
          <p:nvPr/>
        </p:nvSpPr>
        <p:spPr>
          <a:xfrm>
            <a:off x="3119331" y="2055783"/>
            <a:ext cx="2794699" cy="275277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 Program</a:t>
            </a:r>
          </a:p>
          <a:p>
            <a:endParaRPr lang="en-US" sz="600" dirty="0">
              <a:solidFill>
                <a:schemeClr val="bg1"/>
              </a:solidFill>
            </a:endParaRPr>
          </a:p>
          <a:p>
            <a:r>
              <a:rPr lang="en-US" sz="600" dirty="0">
                <a:solidFill>
                  <a:srgbClr val="0070C0"/>
                </a:solidFill>
              </a:rPr>
              <a:t>int</a:t>
            </a:r>
            <a:r>
              <a:rPr lang="en-US" sz="600" dirty="0">
                <a:solidFill>
                  <a:schemeClr val="bg1"/>
                </a:solidFill>
              </a:rPr>
              <a:t> </a:t>
            </a:r>
            <a:r>
              <a:rPr lang="en-US" sz="600" dirty="0">
                <a:solidFill>
                  <a:srgbClr val="FFFF00"/>
                </a:solidFill>
              </a:rPr>
              <a:t>main</a:t>
            </a:r>
            <a:r>
              <a:rPr lang="en-US" sz="600" dirty="0">
                <a:solidFill>
                  <a:schemeClr val="bg1"/>
                </a:solidFill>
              </a:rPr>
              <a:t>(){</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m_left1</a:t>
            </a:r>
            <a:r>
              <a:rPr lang="en-US" sz="600" dirty="0">
                <a:solidFill>
                  <a:schemeClr val="bg1"/>
                </a:solidFill>
              </a:rPr>
              <a:t>{port_1}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m_left2</a:t>
            </a:r>
            <a:r>
              <a:rPr lang="en-US" sz="600" dirty="0">
                <a:solidFill>
                  <a:schemeClr val="bg1"/>
                </a:solidFill>
              </a:rPr>
              <a:t>{port_2}</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m_right1</a:t>
            </a:r>
            <a:r>
              <a:rPr lang="en-US" sz="600" dirty="0">
                <a:solidFill>
                  <a:schemeClr val="bg1"/>
                </a:solidFill>
              </a:rPr>
              <a:t>{port_3}</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m_right2</a:t>
            </a:r>
            <a:r>
              <a:rPr lang="en-US" sz="600" dirty="0">
                <a:solidFill>
                  <a:schemeClr val="bg1"/>
                </a:solidFill>
              </a:rPr>
              <a:t>{port_4}</a:t>
            </a:r>
          </a:p>
          <a:p>
            <a:r>
              <a:rPr lang="en-US" sz="600" dirty="0">
                <a:solidFill>
                  <a:schemeClr val="bg1"/>
                </a:solidFill>
              </a:rPr>
              <a:t>     </a:t>
            </a:r>
            <a:r>
              <a:rPr lang="en-US" sz="600" dirty="0">
                <a:solidFill>
                  <a:srgbClr val="00B050"/>
                </a:solidFill>
              </a:rPr>
              <a:t>XboxCntroller</a:t>
            </a:r>
            <a:r>
              <a:rPr lang="en-US" sz="600" dirty="0">
                <a:solidFill>
                  <a:schemeClr val="bg1"/>
                </a:solidFill>
              </a:rPr>
              <a:t> </a:t>
            </a:r>
            <a:r>
              <a:rPr lang="en-US" sz="600" dirty="0">
                <a:solidFill>
                  <a:srgbClr val="00B0F0"/>
                </a:solidFill>
              </a:rPr>
              <a:t>m_driveController</a:t>
            </a:r>
            <a:r>
              <a:rPr lang="en-US" sz="600" dirty="0">
                <a:solidFill>
                  <a:schemeClr val="bg1"/>
                </a:solidFill>
              </a:rPr>
              <a:t>{USB_port_1}</a:t>
            </a:r>
          </a:p>
          <a:p>
            <a:r>
              <a:rPr lang="en-US" sz="600" dirty="0">
                <a:solidFill>
                  <a:schemeClr val="bg1"/>
                </a:solidFill>
              </a:rPr>
              <a:t>     </a:t>
            </a:r>
            <a:r>
              <a:rPr lang="en-US" sz="600" dirty="0">
                <a:solidFill>
                  <a:srgbClr val="00B050"/>
                </a:solidFill>
              </a:rPr>
              <a:t>JoystickButton</a:t>
            </a:r>
            <a:r>
              <a:rPr lang="en-US" sz="600" dirty="0">
                <a:solidFill>
                  <a:schemeClr val="bg1"/>
                </a:solidFill>
              </a:rPr>
              <a:t> </a:t>
            </a:r>
            <a:r>
              <a:rPr lang="en-US" sz="600" dirty="0">
                <a:solidFill>
                  <a:srgbClr val="00B0F0"/>
                </a:solidFill>
              </a:rPr>
              <a:t>m_button</a:t>
            </a:r>
            <a:r>
              <a:rPr lang="en-US" sz="600" dirty="0">
                <a:solidFill>
                  <a:schemeClr val="bg1"/>
                </a:solidFill>
              </a:rPr>
              <a:t>{</a:t>
            </a:r>
            <a:r>
              <a:rPr lang="en-US" sz="600" dirty="0">
                <a:solidFill>
                  <a:srgbClr val="00B0F0"/>
                </a:solidFill>
              </a:rPr>
              <a:t>m_driveController</a:t>
            </a:r>
            <a:r>
              <a:rPr lang="en-US" sz="600" dirty="0">
                <a:solidFill>
                  <a:schemeClr val="bg1"/>
                </a:solidFill>
              </a:rPr>
              <a:t>, button_1}</a:t>
            </a:r>
          </a:p>
          <a:p>
            <a:r>
              <a:rPr lang="en-US" sz="600" dirty="0">
                <a:solidFill>
                  <a:schemeClr val="bg1"/>
                </a:solidFill>
              </a:rPr>
              <a:t>     </a:t>
            </a:r>
            <a:r>
              <a:rPr lang="en-US" sz="600" dirty="0">
                <a:solidFill>
                  <a:srgbClr val="0070C0"/>
                </a:solidFill>
              </a:rPr>
              <a:t>bool</a:t>
            </a:r>
            <a:r>
              <a:rPr lang="en-US" sz="600" dirty="0">
                <a:solidFill>
                  <a:schemeClr val="bg1"/>
                </a:solidFill>
              </a:rPr>
              <a:t> </a:t>
            </a:r>
            <a:r>
              <a:rPr lang="en-US" sz="600" dirty="0">
                <a:solidFill>
                  <a:srgbClr val="00B0F0"/>
                </a:solidFill>
              </a:rPr>
              <a:t>m_robotProgramIsRunning </a:t>
            </a:r>
            <a:r>
              <a:rPr lang="en-US" sz="600" dirty="0">
                <a:solidFill>
                  <a:schemeClr val="bg1"/>
                </a:solidFill>
              </a:rPr>
              <a:t>= </a:t>
            </a:r>
            <a:r>
              <a:rPr lang="en-US" sz="600" dirty="0">
                <a:solidFill>
                  <a:srgbClr val="0070C0"/>
                </a:solidFill>
              </a:rPr>
              <a:t>true</a:t>
            </a:r>
          </a:p>
          <a:p>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m_speed</a:t>
            </a:r>
          </a:p>
          <a:p>
            <a:endParaRPr lang="en-US" sz="600" dirty="0">
              <a:solidFill>
                <a:schemeClr val="bg1"/>
              </a:solidFill>
            </a:endParaRPr>
          </a:p>
          <a:p>
            <a:r>
              <a:rPr lang="en-US" sz="600" dirty="0">
                <a:solidFill>
                  <a:schemeClr val="bg1"/>
                </a:solidFill>
              </a:rPr>
              <a:t>     </a:t>
            </a:r>
            <a:r>
              <a:rPr lang="en-US" sz="600" dirty="0">
                <a:solidFill>
                  <a:schemeClr val="accent1">
                    <a:lumMod val="60000"/>
                    <a:lumOff val="40000"/>
                  </a:schemeClr>
                </a:solidFill>
              </a:rPr>
              <a:t>while</a:t>
            </a:r>
            <a:r>
              <a:rPr lang="en-US" sz="600" dirty="0">
                <a:solidFill>
                  <a:schemeClr val="bg1"/>
                </a:solidFill>
              </a:rPr>
              <a:t> </a:t>
            </a:r>
            <a:r>
              <a:rPr lang="en-US" sz="600" dirty="0">
                <a:solidFill>
                  <a:srgbClr val="00B0F0"/>
                </a:solidFill>
              </a:rPr>
              <a:t>m_robotProgramIsRunning</a:t>
            </a:r>
            <a:r>
              <a:rPr lang="en-US" sz="600" dirty="0">
                <a:solidFill>
                  <a:schemeClr val="bg1"/>
                </a:solidFill>
              </a:rPr>
              <a:t>{</a:t>
            </a:r>
          </a:p>
          <a:p>
            <a:r>
              <a:rPr lang="en-US" sz="600" dirty="0">
                <a:solidFill>
                  <a:schemeClr val="accent1">
                    <a:lumMod val="60000"/>
                    <a:lumOff val="40000"/>
                  </a:schemeClr>
                </a:solidFill>
              </a:rPr>
              <a:t>          if</a:t>
            </a:r>
            <a:r>
              <a:rPr lang="en-US" sz="600" dirty="0">
                <a:solidFill>
                  <a:schemeClr val="bg1"/>
                </a:solidFill>
              </a:rPr>
              <a:t> </a:t>
            </a:r>
            <a:r>
              <a:rPr lang="en-US" sz="600" dirty="0">
                <a:solidFill>
                  <a:srgbClr val="00B0F0"/>
                </a:solidFill>
              </a:rPr>
              <a:t>m_button</a:t>
            </a:r>
            <a:r>
              <a:rPr lang="en-US" sz="600" dirty="0">
                <a:solidFill>
                  <a:schemeClr val="bg1"/>
                </a:solidFill>
              </a:rPr>
              <a:t>.</a:t>
            </a:r>
            <a:r>
              <a:rPr lang="en-US" sz="600" dirty="0">
                <a:solidFill>
                  <a:srgbClr val="FFFF00"/>
                </a:solidFill>
              </a:rPr>
              <a:t>Pressed</a:t>
            </a:r>
            <a:r>
              <a:rPr lang="en-US" sz="600" dirty="0">
                <a:solidFill>
                  <a:schemeClr val="bg1"/>
                </a:solidFill>
              </a:rPr>
              <a:t>() == </a:t>
            </a:r>
            <a:r>
              <a:rPr lang="en-US" sz="600" dirty="0">
                <a:solidFill>
                  <a:srgbClr val="0070C0"/>
                </a:solidFill>
              </a:rPr>
              <a:t>true</a:t>
            </a:r>
            <a:r>
              <a:rPr lang="en-US" sz="600" dirty="0">
                <a:solidFill>
                  <a:schemeClr val="bg1"/>
                </a:solidFill>
              </a:rPr>
              <a:t>{</a:t>
            </a:r>
          </a:p>
          <a:p>
            <a:r>
              <a:rPr lang="en-US" sz="600" dirty="0">
                <a:solidFill>
                  <a:schemeClr val="bg1"/>
                </a:solidFill>
              </a:rPr>
              <a:t>               </a:t>
            </a:r>
            <a:r>
              <a:rPr lang="en-US" sz="600" dirty="0">
                <a:solidFill>
                  <a:srgbClr val="00B0F0"/>
                </a:solidFill>
              </a:rPr>
              <a:t>m_speed </a:t>
            </a:r>
            <a:r>
              <a:rPr lang="en-US" sz="600" dirty="0">
                <a:solidFill>
                  <a:schemeClr val="bg1"/>
                </a:solidFill>
              </a:rPr>
              <a:t>= 0.5</a:t>
            </a:r>
          </a:p>
          <a:p>
            <a:r>
              <a:rPr lang="en-US" sz="600" dirty="0">
                <a:solidFill>
                  <a:schemeClr val="bg1"/>
                </a:solidFill>
              </a:rPr>
              <a:t>          </a:t>
            </a:r>
            <a:r>
              <a:rPr lang="en-US" sz="600" dirty="0">
                <a:solidFill>
                  <a:schemeClr val="accent1">
                    <a:lumMod val="60000"/>
                    <a:lumOff val="40000"/>
                  </a:schemeClr>
                </a:solidFill>
              </a:rPr>
              <a:t>else</a:t>
            </a:r>
          </a:p>
          <a:p>
            <a:r>
              <a:rPr lang="en-US" sz="600" dirty="0">
                <a:solidFill>
                  <a:schemeClr val="bg1"/>
                </a:solidFill>
              </a:rPr>
              <a:t>               </a:t>
            </a:r>
            <a:r>
              <a:rPr lang="en-US" sz="600" dirty="0">
                <a:solidFill>
                  <a:srgbClr val="00B0F0"/>
                </a:solidFill>
              </a:rPr>
              <a:t>m_speed </a:t>
            </a:r>
            <a:r>
              <a:rPr lang="en-US" sz="600" dirty="0">
                <a:solidFill>
                  <a:schemeClr val="bg1"/>
                </a:solidFill>
              </a:rPr>
              <a:t>= 1.0</a:t>
            </a:r>
          </a:p>
          <a:p>
            <a:r>
              <a:rPr lang="en-US" sz="600" dirty="0">
                <a:solidFill>
                  <a:schemeClr val="bg1"/>
                </a:solidFill>
              </a:rPr>
              <a:t>          }</a:t>
            </a:r>
          </a:p>
          <a:p>
            <a:r>
              <a:rPr lang="en-US" sz="600" dirty="0">
                <a:solidFill>
                  <a:schemeClr val="bg1"/>
                </a:solidFill>
              </a:rPr>
              <a:t>         </a:t>
            </a:r>
          </a:p>
          <a:p>
            <a:r>
              <a:rPr lang="en-US" sz="600" dirty="0">
                <a:solidFill>
                  <a:schemeClr val="bg1"/>
                </a:solidFill>
              </a:rPr>
              <a:t>          </a:t>
            </a:r>
            <a:r>
              <a:rPr lang="en-US" sz="600" dirty="0">
                <a:solidFill>
                  <a:srgbClr val="00B0F0"/>
                </a:solidFill>
              </a:rPr>
              <a:t>m_left1</a:t>
            </a:r>
            <a:r>
              <a:rPr lang="en-US" sz="600" dirty="0">
                <a:solidFill>
                  <a:schemeClr val="bg1"/>
                </a:solidFill>
              </a:rPr>
              <a:t>.</a:t>
            </a:r>
            <a:r>
              <a:rPr lang="en-US" sz="600" dirty="0">
                <a:solidFill>
                  <a:srgbClr val="FFFF00"/>
                </a:solidFill>
              </a:rPr>
              <a:t>SetSpeed</a:t>
            </a:r>
            <a:r>
              <a:rPr lang="en-US" sz="600" dirty="0">
                <a:solidFill>
                  <a:schemeClr val="bg1"/>
                </a:solidFill>
              </a:rPr>
              <a:t>(</a:t>
            </a:r>
            <a:r>
              <a:rPr lang="en-US" sz="600" dirty="0">
                <a:solidFill>
                  <a:srgbClr val="00B0F0"/>
                </a:solidFill>
              </a:rPr>
              <a:t>m_speed</a:t>
            </a:r>
            <a:r>
              <a:rPr lang="en-US" sz="600" dirty="0">
                <a:solidFill>
                  <a:schemeClr val="bg1"/>
                </a:solidFill>
              </a:rPr>
              <a:t>)</a:t>
            </a:r>
          </a:p>
          <a:p>
            <a:r>
              <a:rPr lang="en-US" sz="600" dirty="0">
                <a:solidFill>
                  <a:schemeClr val="bg1"/>
                </a:solidFill>
              </a:rPr>
              <a:t>          </a:t>
            </a:r>
            <a:r>
              <a:rPr lang="en-US" sz="600" dirty="0">
                <a:solidFill>
                  <a:srgbClr val="00B0F0"/>
                </a:solidFill>
              </a:rPr>
              <a:t>m_left2</a:t>
            </a:r>
            <a:r>
              <a:rPr lang="en-US" sz="600" dirty="0">
                <a:solidFill>
                  <a:schemeClr val="bg1"/>
                </a:solidFill>
              </a:rPr>
              <a:t>.</a:t>
            </a:r>
            <a:r>
              <a:rPr lang="en-US" sz="600" dirty="0">
                <a:solidFill>
                  <a:srgbClr val="FFFF00"/>
                </a:solidFill>
              </a:rPr>
              <a:t>SetSpeed</a:t>
            </a:r>
            <a:r>
              <a:rPr lang="en-US" sz="600" dirty="0">
                <a:solidFill>
                  <a:schemeClr val="bg1"/>
                </a:solidFill>
              </a:rPr>
              <a:t>(</a:t>
            </a:r>
            <a:r>
              <a:rPr lang="en-US" sz="600" dirty="0">
                <a:solidFill>
                  <a:srgbClr val="00B0F0"/>
                </a:solidFill>
              </a:rPr>
              <a:t>m_speed</a:t>
            </a:r>
            <a:r>
              <a:rPr lang="en-US" sz="600" dirty="0">
                <a:solidFill>
                  <a:schemeClr val="bg1"/>
                </a:solidFill>
              </a:rPr>
              <a:t>)</a:t>
            </a:r>
          </a:p>
          <a:p>
            <a:r>
              <a:rPr lang="en-US" sz="600" dirty="0">
                <a:solidFill>
                  <a:schemeClr val="bg1"/>
                </a:solidFill>
              </a:rPr>
              <a:t>          </a:t>
            </a:r>
            <a:r>
              <a:rPr lang="en-US" sz="600" dirty="0" err="1">
                <a:solidFill>
                  <a:srgbClr val="00B0F0"/>
                </a:solidFill>
              </a:rPr>
              <a:t>m_right</a:t>
            </a:r>
            <a:r>
              <a:rPr lang="en-US" sz="600" dirty="0" err="1">
                <a:solidFill>
                  <a:schemeClr val="bg1"/>
                </a:solidFill>
              </a:rPr>
              <a:t>.</a:t>
            </a:r>
            <a:r>
              <a:rPr lang="en-US" sz="600" dirty="0" err="1">
                <a:solidFill>
                  <a:srgbClr val="FFFF00"/>
                </a:solidFill>
              </a:rPr>
              <a:t>SetSpeed</a:t>
            </a:r>
            <a:r>
              <a:rPr lang="en-US" sz="600" dirty="0">
                <a:solidFill>
                  <a:schemeClr val="bg1"/>
                </a:solidFill>
              </a:rPr>
              <a:t>(</a:t>
            </a:r>
            <a:r>
              <a:rPr lang="en-US" sz="600" dirty="0">
                <a:solidFill>
                  <a:srgbClr val="00B0F0"/>
                </a:solidFill>
              </a:rPr>
              <a:t>m_speed</a:t>
            </a:r>
            <a:r>
              <a:rPr lang="en-US" sz="600" dirty="0">
                <a:solidFill>
                  <a:schemeClr val="bg1"/>
                </a:solidFill>
              </a:rPr>
              <a:t>*-1)</a:t>
            </a:r>
          </a:p>
          <a:p>
            <a:r>
              <a:rPr lang="en-US" sz="600" dirty="0">
                <a:solidFill>
                  <a:schemeClr val="bg1"/>
                </a:solidFill>
              </a:rPr>
              <a:t>          </a:t>
            </a:r>
            <a:r>
              <a:rPr lang="en-US" sz="600" dirty="0" err="1">
                <a:solidFill>
                  <a:srgbClr val="00B0F0"/>
                </a:solidFill>
              </a:rPr>
              <a:t>m_right</a:t>
            </a:r>
            <a:r>
              <a:rPr lang="en-US" sz="600" dirty="0" err="1">
                <a:solidFill>
                  <a:schemeClr val="bg1"/>
                </a:solidFill>
              </a:rPr>
              <a:t>.</a:t>
            </a:r>
            <a:r>
              <a:rPr lang="en-US" sz="600" dirty="0" err="1">
                <a:solidFill>
                  <a:srgbClr val="FFFF00"/>
                </a:solidFill>
              </a:rPr>
              <a:t>SetSpeed</a:t>
            </a:r>
            <a:r>
              <a:rPr lang="en-US" sz="600" dirty="0">
                <a:solidFill>
                  <a:schemeClr val="bg1"/>
                </a:solidFill>
              </a:rPr>
              <a:t>(</a:t>
            </a:r>
            <a:r>
              <a:rPr lang="en-US" sz="600" dirty="0">
                <a:solidFill>
                  <a:srgbClr val="00B0F0"/>
                </a:solidFill>
              </a:rPr>
              <a:t>m_speed</a:t>
            </a:r>
            <a:r>
              <a:rPr lang="en-US" sz="600" dirty="0">
                <a:solidFill>
                  <a:schemeClr val="bg1"/>
                </a:solidFill>
              </a:rPr>
              <a:t> *-1)     </a:t>
            </a:r>
          </a:p>
          <a:p>
            <a:r>
              <a:rPr lang="en-US" sz="600" dirty="0">
                <a:solidFill>
                  <a:schemeClr val="bg1"/>
                </a:solidFill>
              </a:rPr>
              <a:t>     }</a:t>
            </a:r>
          </a:p>
          <a:p>
            <a:r>
              <a:rPr lang="en-US" sz="600" dirty="0">
                <a:solidFill>
                  <a:schemeClr val="bg1"/>
                </a:solidFill>
              </a:rPr>
              <a:t>}     </a:t>
            </a:r>
          </a:p>
          <a:p>
            <a:r>
              <a:rPr lang="en-US" sz="600" dirty="0">
                <a:solidFill>
                  <a:schemeClr val="bg1"/>
                </a:solidFill>
              </a:rPr>
              <a:t>     </a:t>
            </a:r>
          </a:p>
          <a:p>
            <a:endParaRPr lang="en-US" sz="600" dirty="0">
              <a:solidFill>
                <a:schemeClr val="tx1"/>
              </a:solidFill>
            </a:endParaRPr>
          </a:p>
          <a:p>
            <a:endParaRPr lang="en-US" sz="600" dirty="0">
              <a:solidFill>
                <a:schemeClr val="tx1"/>
              </a:solidFill>
            </a:endParaRPr>
          </a:p>
        </p:txBody>
      </p:sp>
      <p:sp>
        <p:nvSpPr>
          <p:cNvPr id="7" name="Title 1">
            <a:extLst>
              <a:ext uri="{FF2B5EF4-FFF2-40B4-BE49-F238E27FC236}">
                <a16:creationId xmlns:a16="http://schemas.microsoft.com/office/drawing/2014/main" id="{9435F2BD-4A83-CF4D-B87D-B490E8599724}"/>
              </a:ext>
            </a:extLst>
          </p:cNvPr>
          <p:cNvSpPr>
            <a:spLocks noGrp="1"/>
          </p:cNvSpPr>
          <p:nvPr>
            <p:ph type="title"/>
          </p:nvPr>
        </p:nvSpPr>
        <p:spPr>
          <a:xfrm>
            <a:off x="339393" y="143173"/>
            <a:ext cx="3964202" cy="622003"/>
          </a:xfrm>
        </p:spPr>
        <p:txBody>
          <a:bodyPr/>
          <a:lstStyle/>
          <a:p>
            <a:r>
              <a:rPr lang="en-US" dirty="0"/>
              <a:t>Functional</a:t>
            </a:r>
          </a:p>
        </p:txBody>
      </p:sp>
    </p:spTree>
    <p:extLst>
      <p:ext uri="{BB962C8B-B14F-4D97-AF65-F5344CB8AC3E}">
        <p14:creationId xmlns:p14="http://schemas.microsoft.com/office/powerpoint/2010/main" val="90927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8A9541F-7F11-6B4E-BD63-345C2E3807FE}"/>
              </a:ext>
            </a:extLst>
          </p:cNvPr>
          <p:cNvSpPr/>
          <p:nvPr/>
        </p:nvSpPr>
        <p:spPr>
          <a:xfrm>
            <a:off x="3119331" y="2055783"/>
            <a:ext cx="2794699" cy="275277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 Program</a:t>
            </a:r>
          </a:p>
          <a:p>
            <a:endParaRPr lang="en-US" sz="600" dirty="0">
              <a:solidFill>
                <a:schemeClr val="bg1"/>
              </a:solidFill>
            </a:endParaRPr>
          </a:p>
          <a:p>
            <a:r>
              <a:rPr lang="en-US" sz="600" dirty="0">
                <a:solidFill>
                  <a:srgbClr val="0070C0"/>
                </a:solidFill>
              </a:rPr>
              <a:t>int</a:t>
            </a:r>
            <a:r>
              <a:rPr lang="en-US" sz="600" dirty="0">
                <a:solidFill>
                  <a:schemeClr val="bg1"/>
                </a:solidFill>
              </a:rPr>
              <a:t> </a:t>
            </a:r>
            <a:r>
              <a:rPr lang="en-US" sz="600" dirty="0">
                <a:solidFill>
                  <a:srgbClr val="FFFF00"/>
                </a:solidFill>
              </a:rPr>
              <a:t>main</a:t>
            </a:r>
            <a:r>
              <a:rPr lang="en-US" sz="600" dirty="0">
                <a:solidFill>
                  <a:schemeClr val="bg1"/>
                </a:solidFill>
              </a:rPr>
              <a:t>(){</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m_left1</a:t>
            </a:r>
            <a:r>
              <a:rPr lang="en-US" sz="600" dirty="0">
                <a:solidFill>
                  <a:schemeClr val="bg1"/>
                </a:solidFill>
              </a:rPr>
              <a:t>{port_1}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m_left2</a:t>
            </a:r>
            <a:r>
              <a:rPr lang="en-US" sz="600" dirty="0">
                <a:solidFill>
                  <a:schemeClr val="bg1"/>
                </a:solidFill>
              </a:rPr>
              <a:t>{port_2}</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m_right1</a:t>
            </a:r>
            <a:r>
              <a:rPr lang="en-US" sz="600" dirty="0">
                <a:solidFill>
                  <a:schemeClr val="bg1"/>
                </a:solidFill>
              </a:rPr>
              <a:t>{port_3}</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m_right2</a:t>
            </a:r>
            <a:r>
              <a:rPr lang="en-US" sz="600" dirty="0">
                <a:solidFill>
                  <a:schemeClr val="bg1"/>
                </a:solidFill>
              </a:rPr>
              <a:t>{port_4}</a:t>
            </a:r>
          </a:p>
          <a:p>
            <a:r>
              <a:rPr lang="en-US" sz="600" dirty="0">
                <a:solidFill>
                  <a:schemeClr val="bg1"/>
                </a:solidFill>
              </a:rPr>
              <a:t>     </a:t>
            </a:r>
            <a:r>
              <a:rPr lang="en-US" sz="600" dirty="0">
                <a:solidFill>
                  <a:srgbClr val="00B050"/>
                </a:solidFill>
              </a:rPr>
              <a:t>XboxCntroller</a:t>
            </a:r>
            <a:r>
              <a:rPr lang="en-US" sz="600" dirty="0">
                <a:solidFill>
                  <a:schemeClr val="bg1"/>
                </a:solidFill>
              </a:rPr>
              <a:t> </a:t>
            </a:r>
            <a:r>
              <a:rPr lang="en-US" sz="600" dirty="0" err="1">
                <a:solidFill>
                  <a:srgbClr val="00B0F0"/>
                </a:solidFill>
              </a:rPr>
              <a:t>m_driveController</a:t>
            </a:r>
            <a:r>
              <a:rPr lang="en-US" sz="600" dirty="0">
                <a:solidFill>
                  <a:schemeClr val="bg1"/>
                </a:solidFill>
              </a:rPr>
              <a:t>{USB_port_1}</a:t>
            </a:r>
          </a:p>
          <a:p>
            <a:r>
              <a:rPr lang="en-US" sz="600" dirty="0">
                <a:solidFill>
                  <a:schemeClr val="bg1"/>
                </a:solidFill>
              </a:rPr>
              <a:t>     </a:t>
            </a:r>
            <a:r>
              <a:rPr lang="en-US" sz="600" dirty="0">
                <a:solidFill>
                  <a:srgbClr val="00B050"/>
                </a:solidFill>
              </a:rPr>
              <a:t>JoystickButton</a:t>
            </a:r>
            <a:r>
              <a:rPr lang="en-US" sz="600" dirty="0">
                <a:solidFill>
                  <a:schemeClr val="bg1"/>
                </a:solidFill>
              </a:rPr>
              <a:t> </a:t>
            </a:r>
            <a:r>
              <a:rPr lang="en-US" sz="600" dirty="0">
                <a:solidFill>
                  <a:srgbClr val="00B0F0"/>
                </a:solidFill>
              </a:rPr>
              <a:t>m_button</a:t>
            </a:r>
            <a:r>
              <a:rPr lang="en-US" sz="600" dirty="0">
                <a:solidFill>
                  <a:schemeClr val="bg1"/>
                </a:solidFill>
              </a:rPr>
              <a:t>{</a:t>
            </a:r>
            <a:r>
              <a:rPr lang="en-US" sz="600" dirty="0">
                <a:solidFill>
                  <a:srgbClr val="00B0F0"/>
                </a:solidFill>
              </a:rPr>
              <a:t>m_driveController</a:t>
            </a:r>
            <a:r>
              <a:rPr lang="en-US" sz="600" dirty="0">
                <a:solidFill>
                  <a:schemeClr val="bg1"/>
                </a:solidFill>
              </a:rPr>
              <a:t>, button_1}</a:t>
            </a:r>
          </a:p>
          <a:p>
            <a:r>
              <a:rPr lang="en-US" sz="600" dirty="0">
                <a:solidFill>
                  <a:schemeClr val="bg1"/>
                </a:solidFill>
              </a:rPr>
              <a:t>     </a:t>
            </a:r>
            <a:r>
              <a:rPr lang="en-US" sz="600" dirty="0">
                <a:solidFill>
                  <a:srgbClr val="0070C0"/>
                </a:solidFill>
              </a:rPr>
              <a:t>bool</a:t>
            </a:r>
            <a:r>
              <a:rPr lang="en-US" sz="600" dirty="0">
                <a:solidFill>
                  <a:schemeClr val="bg1"/>
                </a:solidFill>
              </a:rPr>
              <a:t> </a:t>
            </a:r>
            <a:r>
              <a:rPr lang="en-US" sz="600" dirty="0" err="1">
                <a:solidFill>
                  <a:srgbClr val="00B0F0"/>
                </a:solidFill>
              </a:rPr>
              <a:t>m_robotProgramIsRunning</a:t>
            </a:r>
            <a:r>
              <a:rPr lang="en-US" sz="600" dirty="0">
                <a:solidFill>
                  <a:srgbClr val="00B0F0"/>
                </a:solidFill>
              </a:rPr>
              <a:t> </a:t>
            </a:r>
            <a:r>
              <a:rPr lang="en-US" sz="600" dirty="0">
                <a:solidFill>
                  <a:schemeClr val="bg1"/>
                </a:solidFill>
              </a:rPr>
              <a:t>= </a:t>
            </a:r>
            <a:r>
              <a:rPr lang="en-US" sz="600" dirty="0">
                <a:solidFill>
                  <a:srgbClr val="0070C0"/>
                </a:solidFill>
              </a:rPr>
              <a:t>true</a:t>
            </a:r>
          </a:p>
          <a:p>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err="1">
                <a:solidFill>
                  <a:srgbClr val="00B0F0"/>
                </a:solidFill>
              </a:rPr>
              <a:t>m_speed</a:t>
            </a:r>
            <a:endParaRPr lang="en-US" sz="600" dirty="0">
              <a:solidFill>
                <a:srgbClr val="00B0F0"/>
              </a:solidFill>
            </a:endParaRPr>
          </a:p>
          <a:p>
            <a:endParaRPr lang="en-US" sz="600" dirty="0">
              <a:solidFill>
                <a:schemeClr val="bg1"/>
              </a:solidFill>
            </a:endParaRPr>
          </a:p>
          <a:p>
            <a:r>
              <a:rPr lang="en-US" sz="600" dirty="0">
                <a:solidFill>
                  <a:schemeClr val="bg1"/>
                </a:solidFill>
              </a:rPr>
              <a:t>     </a:t>
            </a:r>
            <a:r>
              <a:rPr lang="en-US" sz="600" dirty="0">
                <a:solidFill>
                  <a:schemeClr val="accent1">
                    <a:lumMod val="60000"/>
                    <a:lumOff val="40000"/>
                  </a:schemeClr>
                </a:solidFill>
              </a:rPr>
              <a:t>while</a:t>
            </a:r>
            <a:r>
              <a:rPr lang="en-US" sz="600" dirty="0">
                <a:solidFill>
                  <a:schemeClr val="bg1"/>
                </a:solidFill>
              </a:rPr>
              <a:t> </a:t>
            </a:r>
            <a:r>
              <a:rPr lang="en-US" sz="600" dirty="0" err="1">
                <a:solidFill>
                  <a:srgbClr val="00B0F0"/>
                </a:solidFill>
              </a:rPr>
              <a:t>m_robotProgramIsRunning</a:t>
            </a:r>
            <a:r>
              <a:rPr lang="en-US" sz="600" dirty="0">
                <a:solidFill>
                  <a:schemeClr val="bg1"/>
                </a:solidFill>
              </a:rPr>
              <a:t>{</a:t>
            </a:r>
          </a:p>
          <a:p>
            <a:r>
              <a:rPr lang="en-US" sz="600" dirty="0">
                <a:solidFill>
                  <a:schemeClr val="bg1"/>
                </a:solidFill>
              </a:rPr>
              <a:t>          </a:t>
            </a:r>
            <a:r>
              <a:rPr lang="en-US" sz="600" dirty="0">
                <a:solidFill>
                  <a:schemeClr val="accent1">
                    <a:lumMod val="60000"/>
                    <a:lumOff val="40000"/>
                  </a:schemeClr>
                </a:solidFill>
              </a:rPr>
              <a:t>if</a:t>
            </a:r>
            <a:r>
              <a:rPr lang="en-US" sz="600" dirty="0">
                <a:solidFill>
                  <a:schemeClr val="bg1"/>
                </a:solidFill>
              </a:rPr>
              <a:t> </a:t>
            </a:r>
            <a:r>
              <a:rPr lang="en-US" sz="600" dirty="0" err="1">
                <a:solidFill>
                  <a:srgbClr val="00B0F0"/>
                </a:solidFill>
              </a:rPr>
              <a:t>m_button</a:t>
            </a:r>
            <a:r>
              <a:rPr lang="en-US" sz="600" dirty="0" err="1">
                <a:solidFill>
                  <a:schemeClr val="bg1"/>
                </a:solidFill>
              </a:rPr>
              <a:t>.</a:t>
            </a:r>
            <a:r>
              <a:rPr lang="en-US" sz="600" dirty="0" err="1">
                <a:solidFill>
                  <a:srgbClr val="FFFF00"/>
                </a:solidFill>
              </a:rPr>
              <a:t>Pressed</a:t>
            </a:r>
            <a:r>
              <a:rPr lang="en-US" sz="600" dirty="0">
                <a:solidFill>
                  <a:schemeClr val="bg1"/>
                </a:solidFill>
              </a:rPr>
              <a:t>() == </a:t>
            </a:r>
            <a:r>
              <a:rPr lang="en-US" sz="600" dirty="0">
                <a:solidFill>
                  <a:srgbClr val="0070C0"/>
                </a:solidFill>
              </a:rPr>
              <a:t>true</a:t>
            </a:r>
            <a:r>
              <a:rPr lang="en-US" sz="600" dirty="0">
                <a:solidFill>
                  <a:schemeClr val="bg1"/>
                </a:solidFill>
              </a:rPr>
              <a:t>{</a:t>
            </a:r>
          </a:p>
          <a:p>
            <a:r>
              <a:rPr lang="en-US" sz="600" dirty="0">
                <a:solidFill>
                  <a:schemeClr val="bg1"/>
                </a:solidFill>
              </a:rPr>
              <a:t>               </a:t>
            </a:r>
            <a:r>
              <a:rPr lang="en-US" sz="600" dirty="0" err="1">
                <a:solidFill>
                  <a:srgbClr val="00B0F0"/>
                </a:solidFill>
              </a:rPr>
              <a:t>m_speed</a:t>
            </a:r>
            <a:r>
              <a:rPr lang="en-US" sz="600" dirty="0">
                <a:solidFill>
                  <a:srgbClr val="00B0F0"/>
                </a:solidFill>
              </a:rPr>
              <a:t> </a:t>
            </a:r>
            <a:r>
              <a:rPr lang="en-US" sz="600" dirty="0">
                <a:solidFill>
                  <a:schemeClr val="bg1"/>
                </a:solidFill>
              </a:rPr>
              <a:t>= 0.5</a:t>
            </a:r>
          </a:p>
          <a:p>
            <a:r>
              <a:rPr lang="en-US" sz="600" dirty="0">
                <a:solidFill>
                  <a:schemeClr val="bg1"/>
                </a:solidFill>
              </a:rPr>
              <a:t>          </a:t>
            </a:r>
            <a:r>
              <a:rPr lang="en-US" sz="600" dirty="0">
                <a:solidFill>
                  <a:schemeClr val="accent1">
                    <a:lumMod val="60000"/>
                    <a:lumOff val="40000"/>
                  </a:schemeClr>
                </a:solidFill>
              </a:rPr>
              <a:t>else</a:t>
            </a:r>
          </a:p>
          <a:p>
            <a:r>
              <a:rPr lang="en-US" sz="600" dirty="0">
                <a:solidFill>
                  <a:schemeClr val="bg1"/>
                </a:solidFill>
              </a:rPr>
              <a:t>               </a:t>
            </a:r>
            <a:r>
              <a:rPr lang="en-US" sz="600" dirty="0" err="1">
                <a:solidFill>
                  <a:srgbClr val="00B0F0"/>
                </a:solidFill>
              </a:rPr>
              <a:t>m_speed</a:t>
            </a:r>
            <a:r>
              <a:rPr lang="en-US" sz="600" dirty="0">
                <a:solidFill>
                  <a:srgbClr val="00B0F0"/>
                </a:solidFill>
              </a:rPr>
              <a:t> </a:t>
            </a:r>
            <a:r>
              <a:rPr lang="en-US" sz="600" dirty="0">
                <a:solidFill>
                  <a:schemeClr val="bg1"/>
                </a:solidFill>
              </a:rPr>
              <a:t>= 1.0</a:t>
            </a:r>
          </a:p>
          <a:p>
            <a:r>
              <a:rPr lang="en-US" sz="600" dirty="0">
                <a:solidFill>
                  <a:schemeClr val="bg1"/>
                </a:solidFill>
              </a:rPr>
              <a:t>          }</a:t>
            </a:r>
          </a:p>
          <a:p>
            <a:r>
              <a:rPr lang="en-US" sz="600" dirty="0">
                <a:solidFill>
                  <a:schemeClr val="bg1"/>
                </a:solidFill>
              </a:rPr>
              <a:t>         </a:t>
            </a:r>
          </a:p>
          <a:p>
            <a:r>
              <a:rPr lang="en-US" sz="600" dirty="0">
                <a:solidFill>
                  <a:schemeClr val="bg1"/>
                </a:solidFill>
              </a:rPr>
              <a:t>          </a:t>
            </a:r>
            <a:r>
              <a:rPr lang="en-US" sz="600" dirty="0">
                <a:solidFill>
                  <a:srgbClr val="00B0F0"/>
                </a:solidFill>
              </a:rPr>
              <a:t>m_left1</a:t>
            </a:r>
            <a:r>
              <a:rPr lang="en-US" sz="600" dirty="0">
                <a:solidFill>
                  <a:schemeClr val="bg1"/>
                </a:solidFill>
              </a:rPr>
              <a:t>.</a:t>
            </a:r>
            <a:r>
              <a:rPr lang="en-US" sz="600" dirty="0">
                <a:solidFill>
                  <a:srgbClr val="FFFF00"/>
                </a:solidFill>
              </a:rPr>
              <a:t>SetSpeed</a:t>
            </a:r>
            <a:r>
              <a:rPr lang="en-US" sz="600" dirty="0">
                <a:solidFill>
                  <a:schemeClr val="bg1"/>
                </a:solidFill>
              </a:rPr>
              <a:t>(</a:t>
            </a:r>
            <a:r>
              <a:rPr lang="en-US" sz="600" dirty="0" err="1">
                <a:solidFill>
                  <a:srgbClr val="00B0F0"/>
                </a:solidFill>
              </a:rPr>
              <a:t>m_speed</a:t>
            </a:r>
            <a:r>
              <a:rPr lang="en-US" sz="600" dirty="0">
                <a:solidFill>
                  <a:schemeClr val="bg1"/>
                </a:solidFill>
              </a:rPr>
              <a:t>)</a:t>
            </a:r>
          </a:p>
          <a:p>
            <a:r>
              <a:rPr lang="en-US" sz="600" dirty="0">
                <a:solidFill>
                  <a:schemeClr val="bg1"/>
                </a:solidFill>
              </a:rPr>
              <a:t>          </a:t>
            </a:r>
            <a:r>
              <a:rPr lang="en-US" sz="600" dirty="0">
                <a:solidFill>
                  <a:srgbClr val="00B0F0"/>
                </a:solidFill>
              </a:rPr>
              <a:t>m_left2</a:t>
            </a:r>
            <a:r>
              <a:rPr lang="en-US" sz="600" dirty="0">
                <a:solidFill>
                  <a:schemeClr val="bg1"/>
                </a:solidFill>
              </a:rPr>
              <a:t>.</a:t>
            </a:r>
            <a:r>
              <a:rPr lang="en-US" sz="600" dirty="0">
                <a:solidFill>
                  <a:srgbClr val="FFFF00"/>
                </a:solidFill>
              </a:rPr>
              <a:t>SetSpeed</a:t>
            </a:r>
            <a:r>
              <a:rPr lang="en-US" sz="600" dirty="0">
                <a:solidFill>
                  <a:schemeClr val="bg1"/>
                </a:solidFill>
              </a:rPr>
              <a:t>(</a:t>
            </a:r>
            <a:r>
              <a:rPr lang="en-US" sz="600" dirty="0" err="1">
                <a:solidFill>
                  <a:srgbClr val="00B0F0"/>
                </a:solidFill>
              </a:rPr>
              <a:t>m_speed</a:t>
            </a:r>
            <a:r>
              <a:rPr lang="en-US" sz="600" dirty="0">
                <a:solidFill>
                  <a:schemeClr val="bg1"/>
                </a:solidFill>
              </a:rPr>
              <a:t>)</a:t>
            </a:r>
          </a:p>
          <a:p>
            <a:r>
              <a:rPr lang="en-US" sz="600" dirty="0">
                <a:solidFill>
                  <a:schemeClr val="bg1"/>
                </a:solidFill>
              </a:rPr>
              <a:t>          </a:t>
            </a:r>
            <a:r>
              <a:rPr lang="en-US" sz="600" dirty="0" err="1">
                <a:solidFill>
                  <a:srgbClr val="00B0F0"/>
                </a:solidFill>
              </a:rPr>
              <a:t>m_right</a:t>
            </a:r>
            <a:r>
              <a:rPr lang="en-US" sz="600" dirty="0" err="1">
                <a:solidFill>
                  <a:schemeClr val="bg1"/>
                </a:solidFill>
              </a:rPr>
              <a:t>.</a:t>
            </a:r>
            <a:r>
              <a:rPr lang="en-US" sz="600" dirty="0" err="1">
                <a:solidFill>
                  <a:srgbClr val="FFFF00"/>
                </a:solidFill>
              </a:rPr>
              <a:t>SetSpeed</a:t>
            </a:r>
            <a:r>
              <a:rPr lang="en-US" sz="600" dirty="0">
                <a:solidFill>
                  <a:schemeClr val="bg1"/>
                </a:solidFill>
              </a:rPr>
              <a:t>(</a:t>
            </a:r>
            <a:r>
              <a:rPr lang="en-US" sz="600" dirty="0" err="1">
                <a:solidFill>
                  <a:srgbClr val="00B0F0"/>
                </a:solidFill>
              </a:rPr>
              <a:t>m_speed</a:t>
            </a:r>
            <a:r>
              <a:rPr lang="en-US" sz="600" dirty="0">
                <a:solidFill>
                  <a:schemeClr val="bg1"/>
                </a:solidFill>
              </a:rPr>
              <a:t>*-1)</a:t>
            </a:r>
          </a:p>
          <a:p>
            <a:r>
              <a:rPr lang="en-US" sz="600" dirty="0">
                <a:solidFill>
                  <a:schemeClr val="bg1"/>
                </a:solidFill>
              </a:rPr>
              <a:t>          </a:t>
            </a:r>
            <a:r>
              <a:rPr lang="en-US" sz="600" dirty="0" err="1">
                <a:solidFill>
                  <a:srgbClr val="00B0F0"/>
                </a:solidFill>
              </a:rPr>
              <a:t>m_right</a:t>
            </a:r>
            <a:r>
              <a:rPr lang="en-US" sz="600" dirty="0" err="1">
                <a:solidFill>
                  <a:schemeClr val="bg1"/>
                </a:solidFill>
              </a:rPr>
              <a:t>.</a:t>
            </a:r>
            <a:r>
              <a:rPr lang="en-US" sz="600" dirty="0" err="1">
                <a:solidFill>
                  <a:srgbClr val="FFFF00"/>
                </a:solidFill>
              </a:rPr>
              <a:t>SetSpeed</a:t>
            </a:r>
            <a:r>
              <a:rPr lang="en-US" sz="600" dirty="0">
                <a:solidFill>
                  <a:schemeClr val="bg1"/>
                </a:solidFill>
              </a:rPr>
              <a:t>(</a:t>
            </a:r>
            <a:r>
              <a:rPr lang="en-US" sz="600" dirty="0" err="1">
                <a:solidFill>
                  <a:srgbClr val="00B0F0"/>
                </a:solidFill>
              </a:rPr>
              <a:t>m_speed</a:t>
            </a:r>
            <a:r>
              <a:rPr lang="en-US" sz="600" dirty="0">
                <a:solidFill>
                  <a:schemeClr val="bg1"/>
                </a:solidFill>
              </a:rPr>
              <a:t> *-1)</a:t>
            </a:r>
          </a:p>
          <a:p>
            <a:r>
              <a:rPr lang="en-US" sz="600" dirty="0">
                <a:solidFill>
                  <a:schemeClr val="bg1"/>
                </a:solidFill>
              </a:rPr>
              <a:t>     }</a:t>
            </a:r>
          </a:p>
          <a:p>
            <a:r>
              <a:rPr lang="en-US" sz="600" dirty="0">
                <a:solidFill>
                  <a:schemeClr val="bg1"/>
                </a:solidFill>
              </a:rPr>
              <a:t>}     </a:t>
            </a:r>
          </a:p>
          <a:p>
            <a:r>
              <a:rPr lang="en-US" sz="600" dirty="0">
                <a:solidFill>
                  <a:schemeClr val="bg1"/>
                </a:solidFill>
              </a:rPr>
              <a:t>     </a:t>
            </a:r>
          </a:p>
          <a:p>
            <a:endParaRPr lang="en-US" sz="600" dirty="0">
              <a:solidFill>
                <a:schemeClr val="tx1"/>
              </a:solidFill>
            </a:endParaRPr>
          </a:p>
          <a:p>
            <a:endParaRPr lang="en-US" sz="600" dirty="0">
              <a:solidFill>
                <a:schemeClr val="tx1"/>
              </a:solidFill>
            </a:endParaRPr>
          </a:p>
        </p:txBody>
      </p:sp>
      <p:sp>
        <p:nvSpPr>
          <p:cNvPr id="5" name="Content Placeholder 2">
            <a:extLst>
              <a:ext uri="{FF2B5EF4-FFF2-40B4-BE49-F238E27FC236}">
                <a16:creationId xmlns:a16="http://schemas.microsoft.com/office/drawing/2014/main" id="{3A0B67F2-863C-D840-BC69-7A1B0B623A33}"/>
              </a:ext>
            </a:extLst>
          </p:cNvPr>
          <p:cNvSpPr txBox="1">
            <a:spLocks/>
          </p:cNvSpPr>
          <p:nvPr/>
        </p:nvSpPr>
        <p:spPr>
          <a:xfrm>
            <a:off x="6179938" y="2254140"/>
            <a:ext cx="2022460" cy="539102"/>
          </a:xfrm>
          <a:prstGeom prst="borderCallout1">
            <a:avLst>
              <a:gd name="adj1" fmla="val 52552"/>
              <a:gd name="adj2" fmla="val 285"/>
              <a:gd name="adj3" fmla="val 56761"/>
              <a:gd name="adj4" fmla="val -80052"/>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(1)  Four </a:t>
            </a:r>
            <a:r>
              <a:rPr lang="en-US" sz="600" b="1" dirty="0">
                <a:solidFill>
                  <a:schemeClr val="tx1"/>
                </a:solidFill>
              </a:rPr>
              <a:t>MotorController</a:t>
            </a:r>
            <a:r>
              <a:rPr lang="en-US" sz="600" dirty="0">
                <a:solidFill>
                  <a:schemeClr val="tx1"/>
                </a:solidFill>
              </a:rPr>
              <a:t> objects and an </a:t>
            </a:r>
            <a:r>
              <a:rPr lang="en-US" sz="600" b="1" dirty="0">
                <a:solidFill>
                  <a:schemeClr val="tx1"/>
                </a:solidFill>
              </a:rPr>
              <a:t>XboxController</a:t>
            </a:r>
            <a:r>
              <a:rPr lang="en-US" sz="600" dirty="0">
                <a:solidFill>
                  <a:schemeClr val="tx1"/>
                </a:solidFill>
              </a:rPr>
              <a:t> object are instantiated. A </a:t>
            </a:r>
            <a:r>
              <a:rPr lang="en-US" sz="600" b="1" dirty="0">
                <a:solidFill>
                  <a:schemeClr val="tx1"/>
                </a:solidFill>
              </a:rPr>
              <a:t>JoystickButton</a:t>
            </a:r>
            <a:r>
              <a:rPr lang="en-US" sz="600" dirty="0">
                <a:solidFill>
                  <a:schemeClr val="tx1"/>
                </a:solidFill>
              </a:rPr>
              <a:t> object is then instantiated by passing the </a:t>
            </a:r>
            <a:r>
              <a:rPr lang="en-US" sz="600" b="1" dirty="0">
                <a:solidFill>
                  <a:schemeClr val="tx1"/>
                </a:solidFill>
              </a:rPr>
              <a:t>XboxController </a:t>
            </a:r>
            <a:r>
              <a:rPr lang="en-US" sz="600" dirty="0">
                <a:solidFill>
                  <a:schemeClr val="tx1"/>
                </a:solidFill>
              </a:rPr>
              <a:t>object and button_1 to the constructor.</a:t>
            </a:r>
          </a:p>
        </p:txBody>
      </p:sp>
      <p:sp>
        <p:nvSpPr>
          <p:cNvPr id="7" name="Content Placeholder 2">
            <a:extLst>
              <a:ext uri="{FF2B5EF4-FFF2-40B4-BE49-F238E27FC236}">
                <a16:creationId xmlns:a16="http://schemas.microsoft.com/office/drawing/2014/main" id="{16D4BE20-6C20-7B4F-B121-AE66C599A6AA}"/>
              </a:ext>
            </a:extLst>
          </p:cNvPr>
          <p:cNvSpPr txBox="1">
            <a:spLocks/>
          </p:cNvSpPr>
          <p:nvPr/>
        </p:nvSpPr>
        <p:spPr>
          <a:xfrm>
            <a:off x="6179938" y="2903529"/>
            <a:ext cx="2022460" cy="259323"/>
          </a:xfrm>
          <a:prstGeom prst="borderCallout1">
            <a:avLst>
              <a:gd name="adj1" fmla="val 52552"/>
              <a:gd name="adj2" fmla="val 285"/>
              <a:gd name="adj3" fmla="val 180289"/>
              <a:gd name="adj4" fmla="val -8144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(2)  The </a:t>
            </a:r>
            <a:r>
              <a:rPr lang="en-US" sz="600" b="1" dirty="0">
                <a:solidFill>
                  <a:schemeClr val="tx1"/>
                </a:solidFill>
              </a:rPr>
              <a:t>while</a:t>
            </a:r>
            <a:r>
              <a:rPr lang="en-US" sz="600" dirty="0">
                <a:solidFill>
                  <a:schemeClr val="tx1"/>
                </a:solidFill>
              </a:rPr>
              <a:t> loop runs continuously as long as the robot program is running.</a:t>
            </a:r>
          </a:p>
        </p:txBody>
      </p:sp>
      <p:sp>
        <p:nvSpPr>
          <p:cNvPr id="8" name="Content Placeholder 2">
            <a:extLst>
              <a:ext uri="{FF2B5EF4-FFF2-40B4-BE49-F238E27FC236}">
                <a16:creationId xmlns:a16="http://schemas.microsoft.com/office/drawing/2014/main" id="{C10171EE-B00B-D747-A7D6-950AB1E81BC8}"/>
              </a:ext>
            </a:extLst>
          </p:cNvPr>
          <p:cNvSpPr txBox="1">
            <a:spLocks/>
          </p:cNvSpPr>
          <p:nvPr/>
        </p:nvSpPr>
        <p:spPr>
          <a:xfrm>
            <a:off x="6179938" y="3273139"/>
            <a:ext cx="2022460" cy="259323"/>
          </a:xfrm>
          <a:prstGeom prst="borderCallout1">
            <a:avLst>
              <a:gd name="adj1" fmla="val 52552"/>
              <a:gd name="adj2" fmla="val 285"/>
              <a:gd name="adj3" fmla="val 73277"/>
              <a:gd name="adj4" fmla="val -8144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(3)  The </a:t>
            </a:r>
            <a:r>
              <a:rPr lang="en-US" sz="600" b="1" dirty="0">
                <a:solidFill>
                  <a:schemeClr val="tx1"/>
                </a:solidFill>
              </a:rPr>
              <a:t>Pressed()</a:t>
            </a:r>
            <a:r>
              <a:rPr lang="en-US" sz="600" dirty="0">
                <a:solidFill>
                  <a:schemeClr val="tx1"/>
                </a:solidFill>
              </a:rPr>
              <a:t> member function returns a </a:t>
            </a:r>
            <a:r>
              <a:rPr lang="en-US" sz="600" b="1" dirty="0">
                <a:solidFill>
                  <a:schemeClr val="tx1"/>
                </a:solidFill>
              </a:rPr>
              <a:t>bool</a:t>
            </a:r>
            <a:r>
              <a:rPr lang="en-US" sz="600" dirty="0">
                <a:solidFill>
                  <a:schemeClr val="tx1"/>
                </a:solidFill>
              </a:rPr>
              <a:t> value based on if the button is currently being pressed.</a:t>
            </a:r>
          </a:p>
        </p:txBody>
      </p:sp>
      <p:sp>
        <p:nvSpPr>
          <p:cNvPr id="9" name="Content Placeholder 2">
            <a:extLst>
              <a:ext uri="{FF2B5EF4-FFF2-40B4-BE49-F238E27FC236}">
                <a16:creationId xmlns:a16="http://schemas.microsoft.com/office/drawing/2014/main" id="{E53F2867-03A8-A945-B2E1-7BC498C6AAA2}"/>
              </a:ext>
            </a:extLst>
          </p:cNvPr>
          <p:cNvSpPr txBox="1">
            <a:spLocks/>
          </p:cNvSpPr>
          <p:nvPr/>
        </p:nvSpPr>
        <p:spPr>
          <a:xfrm>
            <a:off x="6179938" y="3642749"/>
            <a:ext cx="2022460" cy="259323"/>
          </a:xfrm>
          <a:prstGeom prst="borderCallout1">
            <a:avLst>
              <a:gd name="adj1" fmla="val 52552"/>
              <a:gd name="adj2" fmla="val 285"/>
              <a:gd name="adj3" fmla="val -26717"/>
              <a:gd name="adj4" fmla="val -10078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(4)  If the button is being pressed, the speed variable is assigned 0.5, if not, the default full speed of 1.0 is assigned.</a:t>
            </a:r>
          </a:p>
        </p:txBody>
      </p:sp>
      <p:sp>
        <p:nvSpPr>
          <p:cNvPr id="10" name="Content Placeholder 2">
            <a:extLst>
              <a:ext uri="{FF2B5EF4-FFF2-40B4-BE49-F238E27FC236}">
                <a16:creationId xmlns:a16="http://schemas.microsoft.com/office/drawing/2014/main" id="{397BE6CC-BF0F-2041-9CD6-0A252697973C}"/>
              </a:ext>
            </a:extLst>
          </p:cNvPr>
          <p:cNvSpPr txBox="1">
            <a:spLocks/>
          </p:cNvSpPr>
          <p:nvPr/>
        </p:nvSpPr>
        <p:spPr>
          <a:xfrm>
            <a:off x="6179938" y="4012359"/>
            <a:ext cx="2022460" cy="259323"/>
          </a:xfrm>
          <a:prstGeom prst="borderCallout1">
            <a:avLst>
              <a:gd name="adj1" fmla="val 52552"/>
              <a:gd name="adj2" fmla="val 285"/>
              <a:gd name="adj3" fmla="val 4860"/>
              <a:gd name="adj4" fmla="val -85942"/>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(5)  The </a:t>
            </a:r>
            <a:r>
              <a:rPr lang="en-US" sz="600" b="1" dirty="0">
                <a:solidFill>
                  <a:schemeClr val="tx1"/>
                </a:solidFill>
              </a:rPr>
              <a:t>MotorController</a:t>
            </a:r>
            <a:r>
              <a:rPr lang="en-US" sz="600" dirty="0">
                <a:solidFill>
                  <a:schemeClr val="tx1"/>
                </a:solidFill>
              </a:rPr>
              <a:t> objects are all set with the current speed value causing the robot to drive forward.</a:t>
            </a:r>
          </a:p>
        </p:txBody>
      </p:sp>
      <p:sp>
        <p:nvSpPr>
          <p:cNvPr id="11" name="Title 1">
            <a:extLst>
              <a:ext uri="{FF2B5EF4-FFF2-40B4-BE49-F238E27FC236}">
                <a16:creationId xmlns:a16="http://schemas.microsoft.com/office/drawing/2014/main" id="{32BD534E-1075-0C45-B476-657103E7129F}"/>
              </a:ext>
            </a:extLst>
          </p:cNvPr>
          <p:cNvSpPr>
            <a:spLocks noGrp="1"/>
          </p:cNvSpPr>
          <p:nvPr>
            <p:ph type="title"/>
          </p:nvPr>
        </p:nvSpPr>
        <p:spPr>
          <a:xfrm>
            <a:off x="339393" y="143173"/>
            <a:ext cx="3964202" cy="622003"/>
          </a:xfrm>
        </p:spPr>
        <p:txBody>
          <a:bodyPr/>
          <a:lstStyle/>
          <a:p>
            <a:r>
              <a:rPr lang="en-US" dirty="0"/>
              <a:t>Functional</a:t>
            </a:r>
          </a:p>
        </p:txBody>
      </p:sp>
    </p:spTree>
    <p:extLst>
      <p:ext uri="{BB962C8B-B14F-4D97-AF65-F5344CB8AC3E}">
        <p14:creationId xmlns:p14="http://schemas.microsoft.com/office/powerpoint/2010/main" val="2256149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8A9541F-7F11-6B4E-BD63-345C2E3807FE}"/>
              </a:ext>
            </a:extLst>
          </p:cNvPr>
          <p:cNvSpPr/>
          <p:nvPr/>
        </p:nvSpPr>
        <p:spPr>
          <a:xfrm>
            <a:off x="5193520" y="451564"/>
            <a:ext cx="3434431" cy="241471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Subsystem</a:t>
            </a:r>
          </a:p>
          <a:p>
            <a:r>
              <a:rPr lang="en-US" sz="600" dirty="0">
                <a:solidFill>
                  <a:srgbClr val="0070C0"/>
                </a:solidFill>
              </a:rPr>
              <a:t>class</a:t>
            </a:r>
            <a:r>
              <a:rPr lang="en-US" sz="600" dirty="0">
                <a:solidFill>
                  <a:schemeClr val="bg1"/>
                </a:solidFill>
              </a:rPr>
              <a:t> </a:t>
            </a:r>
            <a:r>
              <a:rPr lang="en-US" sz="600" dirty="0">
                <a:solidFill>
                  <a:srgbClr val="00B050"/>
                </a:solidFill>
              </a:rPr>
              <a:t>DriveSubsystem</a:t>
            </a:r>
            <a:r>
              <a:rPr lang="en-US" sz="600" dirty="0">
                <a:solidFill>
                  <a:schemeClr val="bg1"/>
                </a:solidFill>
              </a:rPr>
              <a:t> inherits from </a:t>
            </a:r>
            <a:r>
              <a:rPr lang="en-US" sz="600" dirty="0">
                <a:solidFill>
                  <a:srgbClr val="00B050"/>
                </a:solidFill>
              </a:rPr>
              <a:t>SubsystemBase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m_left2</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m_right2</a:t>
            </a:r>
          </a:p>
          <a:p>
            <a:r>
              <a:rPr lang="en-US" sz="600" dirty="0">
                <a:solidFill>
                  <a:schemeClr val="bg1"/>
                </a:solidFill>
              </a:rPr>
              <a:t>     </a:t>
            </a:r>
            <a:r>
              <a:rPr lang="en-US" sz="600" dirty="0">
                <a:solidFill>
                  <a:srgbClr val="00B050"/>
                </a:solidFill>
              </a:rPr>
              <a:t>ConstantSpeedGroup</a:t>
            </a:r>
            <a:r>
              <a:rPr lang="en-US" sz="600" dirty="0">
                <a:solidFill>
                  <a:schemeClr val="bg1"/>
                </a:solidFill>
              </a:rPr>
              <a:t> </a:t>
            </a:r>
            <a:r>
              <a:rPr lang="en-US" sz="600" dirty="0" err="1">
                <a:solidFill>
                  <a:srgbClr val="00B0F0"/>
                </a:solidFill>
              </a:rPr>
              <a:t>m_leftSideMotors</a:t>
            </a:r>
            <a:r>
              <a:rPr lang="en-US" sz="600" dirty="0">
                <a:solidFill>
                  <a:schemeClr val="bg1"/>
                </a:solidFill>
              </a:rPr>
              <a:t>{</a:t>
            </a:r>
            <a:r>
              <a:rPr lang="en-US" sz="600" dirty="0">
                <a:solidFill>
                  <a:srgbClr val="00B0F0"/>
                </a:solidFill>
              </a:rPr>
              <a:t>m_left1</a:t>
            </a:r>
            <a:r>
              <a:rPr lang="en-US" sz="600" dirty="0">
                <a:solidFill>
                  <a:schemeClr val="bg1"/>
                </a:solidFill>
              </a:rPr>
              <a:t>, </a:t>
            </a:r>
            <a:r>
              <a:rPr lang="en-US" sz="600" dirty="0">
                <a:solidFill>
                  <a:srgbClr val="00B0F0"/>
                </a:solidFill>
              </a:rPr>
              <a:t>m_left2</a:t>
            </a:r>
            <a:r>
              <a:rPr lang="en-US" sz="600" dirty="0">
                <a:solidFill>
                  <a:schemeClr val="bg1"/>
                </a:solidFill>
              </a:rPr>
              <a:t>}</a:t>
            </a:r>
          </a:p>
          <a:p>
            <a:r>
              <a:rPr lang="en-US" sz="600" dirty="0">
                <a:solidFill>
                  <a:schemeClr val="bg1"/>
                </a:solidFill>
              </a:rPr>
              <a:t>     </a:t>
            </a:r>
            <a:r>
              <a:rPr lang="en-US" sz="600" dirty="0">
                <a:solidFill>
                  <a:srgbClr val="00B050"/>
                </a:solidFill>
              </a:rPr>
              <a:t>ConstantSpeedGroup</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r>
              <a:rPr lang="en-US" sz="600" dirty="0">
                <a:solidFill>
                  <a:srgbClr val="00B0F0"/>
                </a:solidFill>
              </a:rPr>
              <a:t>m_right1</a:t>
            </a:r>
            <a:r>
              <a:rPr lang="en-US" sz="600" dirty="0">
                <a:solidFill>
                  <a:schemeClr val="bg1"/>
                </a:solidFill>
              </a:rPr>
              <a:t>, </a:t>
            </a:r>
            <a:r>
              <a:rPr lang="en-US" sz="600" dirty="0">
                <a:solidFill>
                  <a:srgbClr val="00B0F0"/>
                </a:solidFill>
              </a:rPr>
              <a:t>m_right2</a:t>
            </a:r>
            <a:r>
              <a:rPr lang="en-US" sz="600" dirty="0">
                <a:solidFill>
                  <a:schemeClr val="bg1"/>
                </a:solidFill>
              </a:rPr>
              <a:t>}</a:t>
            </a:r>
          </a:p>
          <a:p>
            <a:r>
              <a:rPr lang="en-US" sz="600" dirty="0">
                <a:solidFill>
                  <a:schemeClr val="bg1"/>
                </a:solidFill>
              </a:rPr>
              <a:t>     </a:t>
            </a:r>
            <a:r>
              <a:rPr lang="en-US" sz="600" dirty="0">
                <a:solidFill>
                  <a:srgbClr val="00B050"/>
                </a:solidFill>
              </a:rPr>
              <a:t>RobotDrive</a:t>
            </a:r>
            <a:r>
              <a:rPr lang="en-US" sz="600" dirty="0">
                <a:solidFill>
                  <a:schemeClr val="bg1"/>
                </a:solidFill>
              </a:rPr>
              <a:t> </a:t>
            </a:r>
            <a:r>
              <a:rPr lang="en-US" sz="600" dirty="0" err="1">
                <a:solidFill>
                  <a:srgbClr val="00B0F0"/>
                </a:solidFill>
              </a:rPr>
              <a:t>m_drive</a:t>
            </a:r>
            <a:r>
              <a:rPr lang="en-US" sz="600" dirty="0">
                <a:solidFill>
                  <a:schemeClr val="bg1"/>
                </a:solidFill>
              </a:rPr>
              <a:t>{</a:t>
            </a:r>
            <a:r>
              <a:rPr lang="en-US" sz="600" dirty="0" err="1">
                <a:solidFill>
                  <a:srgbClr val="00B0F0"/>
                </a:solidFill>
              </a:rPr>
              <a:t>m_leftSideMotors</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00B0F0"/>
                </a:solidFill>
              </a:rPr>
              <a:t>m_left1</a:t>
            </a:r>
            <a:r>
              <a:rPr lang="en-US" sz="600" dirty="0">
                <a:solidFill>
                  <a:schemeClr val="bg1"/>
                </a:solidFill>
              </a:rPr>
              <a:t>{port_1},</a:t>
            </a:r>
          </a:p>
          <a:p>
            <a:r>
              <a:rPr lang="en-US" sz="600" dirty="0">
                <a:solidFill>
                  <a:schemeClr val="bg1"/>
                </a:solidFill>
              </a:rPr>
              <a:t>          </a:t>
            </a:r>
            <a:r>
              <a:rPr lang="en-US" sz="600" dirty="0">
                <a:solidFill>
                  <a:srgbClr val="00B0F0"/>
                </a:solidFill>
              </a:rPr>
              <a:t>m_left2</a:t>
            </a:r>
            <a:r>
              <a:rPr lang="en-US" sz="600" dirty="0">
                <a:solidFill>
                  <a:schemeClr val="bg1"/>
                </a:solidFill>
              </a:rPr>
              <a:t>{port_2},</a:t>
            </a:r>
          </a:p>
          <a:p>
            <a:r>
              <a:rPr lang="en-US" sz="600" dirty="0">
                <a:solidFill>
                  <a:schemeClr val="bg1"/>
                </a:solidFill>
              </a:rPr>
              <a:t>          </a:t>
            </a:r>
            <a:r>
              <a:rPr lang="en-US" sz="600" dirty="0">
                <a:solidFill>
                  <a:srgbClr val="00B0F0"/>
                </a:solidFill>
              </a:rPr>
              <a:t>m_right1</a:t>
            </a:r>
            <a:r>
              <a:rPr lang="en-US" sz="600" dirty="0">
                <a:solidFill>
                  <a:schemeClr val="bg1"/>
                </a:solidFill>
              </a:rPr>
              <a:t>{port_3},</a:t>
            </a:r>
          </a:p>
          <a:p>
            <a:r>
              <a:rPr lang="en-US" sz="600" dirty="0">
                <a:solidFill>
                  <a:schemeClr val="bg1"/>
                </a:solidFill>
              </a:rPr>
              <a:t>          </a:t>
            </a:r>
            <a:r>
              <a:rPr lang="en-US" sz="600" dirty="0">
                <a:solidFill>
                  <a:srgbClr val="00B0F0"/>
                </a:solidFill>
              </a:rPr>
              <a:t>m_right2</a:t>
            </a:r>
            <a:r>
              <a:rPr lang="en-US" sz="600" dirty="0">
                <a:solidFill>
                  <a:schemeClr val="bg1"/>
                </a:solidFill>
              </a:rPr>
              <a:t>{port_4}</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 {</a:t>
            </a:r>
            <a:r>
              <a:rPr lang="en-US" sz="600" dirty="0" err="1">
                <a:solidFill>
                  <a:srgbClr val="00B0F0"/>
                </a:solidFill>
              </a:rPr>
              <a:t>m_drive</a:t>
            </a:r>
            <a:r>
              <a:rPr lang="en-US" sz="600" dirty="0">
                <a:solidFill>
                  <a:schemeClr val="bg1"/>
                </a:solidFill>
              </a:rPr>
              <a:t>.</a:t>
            </a:r>
            <a:r>
              <a:rPr lang="en-US" sz="600" dirty="0">
                <a:solidFill>
                  <a:srgbClr val="FFFF00"/>
                </a:solidFill>
              </a:rPr>
              <a:t> </a:t>
            </a:r>
            <a:r>
              <a:rPr lang="en-US" sz="600" dirty="0" err="1">
                <a:solidFill>
                  <a:srgbClr val="FFFF00"/>
                </a:solidFill>
              </a:rPr>
              <a:t>ArcadeDrive</a:t>
            </a:r>
            <a:r>
              <a:rPr lang="en-US" sz="600" dirty="0">
                <a:solidFill>
                  <a:schemeClr val="bg1"/>
                </a:solidFill>
              </a:rPr>
              <a:t>(</a:t>
            </a:r>
            <a:r>
              <a:rPr lang="en-US" sz="600" dirty="0">
                <a:solidFill>
                  <a:srgbClr val="00B0F0"/>
                </a:solidFill>
              </a:rPr>
              <a:t>speed</a:t>
            </a:r>
            <a:r>
              <a:rPr lang="en-US" sz="600" dirty="0">
                <a:solidFill>
                  <a:schemeClr val="bg1"/>
                </a:solidFill>
              </a:rPr>
              <a:t>, 0)}</a:t>
            </a:r>
          </a:p>
        </p:txBody>
      </p:sp>
      <p:sp>
        <p:nvSpPr>
          <p:cNvPr id="12" name="Rounded Rectangle 11">
            <a:extLst>
              <a:ext uri="{FF2B5EF4-FFF2-40B4-BE49-F238E27FC236}">
                <a16:creationId xmlns:a16="http://schemas.microsoft.com/office/drawing/2014/main" id="{5DDAF426-218E-474D-B6A5-2ED34520E218}"/>
              </a:ext>
            </a:extLst>
          </p:cNvPr>
          <p:cNvSpPr/>
          <p:nvPr/>
        </p:nvSpPr>
        <p:spPr>
          <a:xfrm>
            <a:off x="282017" y="1052597"/>
            <a:ext cx="2990811" cy="121264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a:t>
            </a:r>
          </a:p>
          <a:p>
            <a:r>
              <a:rPr lang="en-US" sz="600" dirty="0">
                <a:solidFill>
                  <a:srgbClr val="0070C0"/>
                </a:solidFill>
              </a:rPr>
              <a:t>class</a:t>
            </a:r>
            <a:r>
              <a:rPr lang="en-US" sz="600" dirty="0">
                <a:solidFill>
                  <a:schemeClr val="bg1"/>
                </a:solidFill>
              </a:rPr>
              <a:t> </a:t>
            </a:r>
            <a:r>
              <a:rPr lang="en-US" sz="600" dirty="0">
                <a:solidFill>
                  <a:srgbClr val="00B050"/>
                </a:solidFill>
              </a:rPr>
              <a:t>Robot</a:t>
            </a:r>
            <a:r>
              <a:rPr lang="en-US" sz="600" dirty="0">
                <a:solidFill>
                  <a:schemeClr val="bg1"/>
                </a:solidFill>
              </a:rPr>
              <a:t> inherits from </a:t>
            </a:r>
            <a:r>
              <a:rPr lang="en-US" sz="600" dirty="0">
                <a:solidFill>
                  <a:srgbClr val="00B050"/>
                </a:solidFill>
              </a:rPr>
              <a:t>TimedRobot</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RobotPeriodic</a:t>
            </a:r>
            <a:r>
              <a:rPr lang="en-US" sz="600" dirty="0">
                <a:solidFill>
                  <a:schemeClr val="bg1"/>
                </a:solidFill>
              </a:rPr>
              <a:t>() </a:t>
            </a:r>
          </a:p>
          <a:p>
            <a:r>
              <a:rPr lang="en-US" sz="600" dirty="0">
                <a:solidFill>
                  <a:srgbClr val="0070C0"/>
                </a:solidFill>
              </a:rPr>
              <a:t>private:</a:t>
            </a:r>
          </a:p>
          <a:p>
            <a:r>
              <a:rPr lang="en-US" sz="600" dirty="0">
                <a:solidFill>
                  <a:schemeClr val="bg1"/>
                </a:solidFill>
              </a:rPr>
              <a:t>     </a:t>
            </a:r>
            <a:r>
              <a:rPr lang="en-US" sz="600" dirty="0">
                <a:solidFill>
                  <a:srgbClr val="00B050"/>
                </a:solidFill>
              </a:rPr>
              <a:t>RobotContainer</a:t>
            </a:r>
            <a:r>
              <a:rPr lang="en-US" sz="600" dirty="0">
                <a:solidFill>
                  <a:schemeClr val="bg1"/>
                </a:solidFill>
              </a:rPr>
              <a:t> </a:t>
            </a:r>
            <a:r>
              <a:rPr lang="en-US" sz="600" dirty="0">
                <a:solidFill>
                  <a:srgbClr val="00B0F0"/>
                </a:solidFill>
              </a:rPr>
              <a:t>m_container</a:t>
            </a:r>
          </a:p>
          <a:p>
            <a:r>
              <a:rPr lang="en-US" sz="600" dirty="0">
                <a:solidFill>
                  <a:schemeClr val="bg1"/>
                </a:solidFill>
              </a:rPr>
              <a:t>}</a:t>
            </a:r>
          </a:p>
          <a:p>
            <a:endParaRPr lang="en-US" sz="600" dirty="0">
              <a:solidFill>
                <a:schemeClr val="bg1"/>
              </a:solidFill>
            </a:endParaRPr>
          </a:p>
          <a:p>
            <a:r>
              <a:rPr lang="en-US" sz="600" dirty="0">
                <a:solidFill>
                  <a:srgbClr val="FFFF00"/>
                </a:solidFill>
              </a:rPr>
              <a:t>RobotPeriodic</a:t>
            </a:r>
            <a:r>
              <a:rPr lang="en-US" sz="600" dirty="0">
                <a:solidFill>
                  <a:schemeClr val="bg1"/>
                </a:solidFill>
              </a:rPr>
              <a:t>(){</a:t>
            </a:r>
            <a:r>
              <a:rPr lang="en-US" sz="600" dirty="0">
                <a:solidFill>
                  <a:srgbClr val="FFFF00"/>
                </a:solidFill>
              </a:rPr>
              <a:t>CommandScheduler</a:t>
            </a:r>
            <a:r>
              <a:rPr lang="en-US" sz="600" dirty="0">
                <a:solidFill>
                  <a:schemeClr val="bg1"/>
                </a:solidFill>
              </a:rPr>
              <a:t>.</a:t>
            </a:r>
            <a:r>
              <a:rPr lang="en-US" sz="600" dirty="0">
                <a:solidFill>
                  <a:srgbClr val="FFFF00"/>
                </a:solidFill>
              </a:rPr>
              <a:t>Run</a:t>
            </a:r>
            <a:r>
              <a:rPr lang="en-US" sz="600" dirty="0">
                <a:solidFill>
                  <a:schemeClr val="bg1"/>
                </a:solidFill>
              </a:rPr>
              <a:t>()}</a:t>
            </a:r>
          </a:p>
          <a:p>
            <a:endParaRPr lang="en-US" sz="600" dirty="0">
              <a:solidFill>
                <a:schemeClr val="bg1"/>
              </a:solidFill>
            </a:endParaRPr>
          </a:p>
          <a:p>
            <a:r>
              <a:rPr lang="en-US" sz="600" dirty="0">
                <a:solidFill>
                  <a:srgbClr val="0070C0"/>
                </a:solidFill>
              </a:rPr>
              <a:t>Int</a:t>
            </a:r>
            <a:r>
              <a:rPr lang="en-US" sz="600" dirty="0">
                <a:solidFill>
                  <a:schemeClr val="bg1"/>
                </a:solidFill>
              </a:rPr>
              <a:t> </a:t>
            </a:r>
            <a:r>
              <a:rPr lang="en-US" sz="600" dirty="0">
                <a:solidFill>
                  <a:srgbClr val="FFFF00"/>
                </a:solidFill>
              </a:rPr>
              <a:t>main</a:t>
            </a:r>
            <a:r>
              <a:rPr lang="en-US" sz="600" dirty="0">
                <a:solidFill>
                  <a:schemeClr val="bg1"/>
                </a:solidFill>
              </a:rPr>
              <a:t>(){</a:t>
            </a:r>
            <a:r>
              <a:rPr lang="en-US" sz="600" dirty="0">
                <a:solidFill>
                  <a:srgbClr val="FFFF00"/>
                </a:solidFill>
              </a:rPr>
              <a:t>StartRobot</a:t>
            </a:r>
            <a:r>
              <a:rPr lang="en-US" sz="600" dirty="0">
                <a:solidFill>
                  <a:schemeClr val="bg1"/>
                </a:solidFill>
              </a:rPr>
              <a:t>&lt;</a:t>
            </a:r>
            <a:r>
              <a:rPr lang="en-US" sz="600" dirty="0">
                <a:solidFill>
                  <a:srgbClr val="00B050"/>
                </a:solidFill>
              </a:rPr>
              <a:t>Robot</a:t>
            </a:r>
            <a:r>
              <a:rPr lang="en-US" sz="600" dirty="0">
                <a:solidFill>
                  <a:schemeClr val="bg1"/>
                </a:solidFill>
              </a:rPr>
              <a:t>&gt;}</a:t>
            </a:r>
          </a:p>
          <a:p>
            <a:endParaRPr lang="en-US" sz="600" b="1" dirty="0">
              <a:solidFill>
                <a:schemeClr val="tx1"/>
              </a:solidFill>
            </a:endParaRPr>
          </a:p>
          <a:p>
            <a:endParaRPr lang="en-US" sz="600" b="1" dirty="0">
              <a:solidFill>
                <a:schemeClr val="tx1"/>
              </a:solidFill>
            </a:endParaRPr>
          </a:p>
        </p:txBody>
      </p:sp>
      <p:sp>
        <p:nvSpPr>
          <p:cNvPr id="13" name="Rounded Rectangle 12">
            <a:extLst>
              <a:ext uri="{FF2B5EF4-FFF2-40B4-BE49-F238E27FC236}">
                <a16:creationId xmlns:a16="http://schemas.microsoft.com/office/drawing/2014/main" id="{A8639279-C5E5-814D-9F41-2C804382AD51}"/>
              </a:ext>
            </a:extLst>
          </p:cNvPr>
          <p:cNvSpPr/>
          <p:nvPr/>
        </p:nvSpPr>
        <p:spPr>
          <a:xfrm>
            <a:off x="282016" y="3672822"/>
            <a:ext cx="2990811" cy="200346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 Container</a:t>
            </a:r>
          </a:p>
          <a:p>
            <a:r>
              <a:rPr lang="en-US" sz="600" dirty="0">
                <a:solidFill>
                  <a:srgbClr val="0070C0"/>
                </a:solidFill>
              </a:rPr>
              <a:t>class</a:t>
            </a:r>
            <a:r>
              <a:rPr lang="en-US" sz="600" dirty="0">
                <a:solidFill>
                  <a:schemeClr val="bg1"/>
                </a:solidFill>
              </a:rPr>
              <a:t> </a:t>
            </a:r>
            <a:r>
              <a:rPr lang="en-US" sz="600" dirty="0">
                <a:solidFill>
                  <a:srgbClr val="00B050"/>
                </a:solidFill>
              </a:rPr>
              <a:t>RobotContainer</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RobotContainerConstructor</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DriveSubsystem</a:t>
            </a:r>
            <a:r>
              <a:rPr lang="en-US" sz="600" dirty="0">
                <a:solidFill>
                  <a:schemeClr val="bg1"/>
                </a:solidFill>
              </a:rPr>
              <a:t> </a:t>
            </a:r>
            <a:r>
              <a:rPr lang="en-US" sz="600" dirty="0" err="1">
                <a:solidFill>
                  <a:srgbClr val="00B0F0"/>
                </a:solidFill>
              </a:rPr>
              <a:t>m_drive</a:t>
            </a:r>
            <a:r>
              <a:rPr lang="en-US" sz="600" dirty="0">
                <a:solidFill>
                  <a:schemeClr val="bg1"/>
                </a:solidFill>
              </a:rPr>
              <a:t>;</a:t>
            </a:r>
          </a:p>
          <a:p>
            <a:r>
              <a:rPr lang="en-US" sz="600" dirty="0">
                <a:solidFill>
                  <a:schemeClr val="bg1"/>
                </a:solidFill>
              </a:rPr>
              <a:t>     </a:t>
            </a:r>
            <a:r>
              <a:rPr lang="en-US" sz="600" dirty="0">
                <a:solidFill>
                  <a:srgbClr val="00B050"/>
                </a:solidFill>
              </a:rPr>
              <a:t>XboxController</a:t>
            </a:r>
            <a:r>
              <a:rPr lang="en-US" sz="600" dirty="0">
                <a:solidFill>
                  <a:schemeClr val="bg1"/>
                </a:solidFill>
              </a:rPr>
              <a:t> </a:t>
            </a:r>
            <a:r>
              <a:rPr lang="en-US" sz="600" dirty="0" err="1">
                <a:solidFill>
                  <a:srgbClr val="00B0F0"/>
                </a:solidFill>
              </a:rPr>
              <a:t>m_driveController</a:t>
            </a:r>
            <a:r>
              <a:rPr lang="en-US" sz="600" dirty="0">
                <a:solidFill>
                  <a:schemeClr val="bg1"/>
                </a:solidFill>
              </a:rPr>
              <a:t>{USB_port_1}</a:t>
            </a:r>
          </a:p>
          <a:p>
            <a:r>
              <a:rPr lang="en-US" sz="600" dirty="0">
                <a:solidFill>
                  <a:schemeClr val="bg1"/>
                </a:solidFill>
              </a:rPr>
              <a:t>     </a:t>
            </a:r>
            <a:r>
              <a:rPr lang="en-US" sz="600" dirty="0" err="1">
                <a:solidFill>
                  <a:srgbClr val="FFFF00"/>
                </a:solidFill>
              </a:rPr>
              <a:t>CongifureButtonBindings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err="1">
                <a:solidFill>
                  <a:srgbClr val="FFFF00"/>
                </a:solidFill>
              </a:rPr>
              <a:t>RobotContainerConstructor</a:t>
            </a:r>
            <a:r>
              <a:rPr lang="en-US" sz="600" dirty="0">
                <a:solidFill>
                  <a:schemeClr val="bg1"/>
                </a:solidFill>
              </a:rPr>
              <a:t>(){</a:t>
            </a:r>
          </a:p>
          <a:p>
            <a:r>
              <a:rPr lang="en-US" sz="600" dirty="0">
                <a:solidFill>
                  <a:schemeClr val="bg1"/>
                </a:solidFill>
              </a:rPr>
              <a:t>     </a:t>
            </a:r>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err="1">
                <a:solidFill>
                  <a:srgbClr val="00B0F0"/>
                </a:solidFill>
              </a:rPr>
              <a:t>m_drive</a:t>
            </a:r>
            <a:r>
              <a:rPr lang="en-US" sz="600" dirty="0" err="1">
                <a:solidFill>
                  <a:schemeClr val="bg1"/>
                </a:solidFill>
              </a:rPr>
              <a:t>.</a:t>
            </a:r>
            <a:r>
              <a:rPr lang="en-US" sz="600" dirty="0" err="1">
                <a:solidFill>
                  <a:srgbClr val="FFFF00"/>
                </a:solidFill>
              </a:rPr>
              <a:t>SetDefaualtCommand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a:t>
            </a:r>
            <a:r>
              <a:rPr lang="en-US" sz="600" dirty="0" err="1">
                <a:solidFill>
                  <a:srgbClr val="00B0F0"/>
                </a:solidFill>
              </a:rPr>
              <a:t>m_drive</a:t>
            </a:r>
            <a:r>
              <a:rPr lang="en-US" sz="600" dirty="0">
                <a:solidFill>
                  <a:schemeClr val="bg1"/>
                </a:solidFill>
              </a:rPr>
              <a:t>, 1.0})</a:t>
            </a:r>
          </a:p>
          <a:p>
            <a:r>
              <a:rPr lang="en-US" sz="600" dirty="0">
                <a:solidFill>
                  <a:schemeClr val="bg1"/>
                </a:solidFill>
              </a:rPr>
              <a:t>}</a:t>
            </a:r>
          </a:p>
          <a:p>
            <a:endParaRPr lang="en-US" sz="600" dirty="0">
              <a:solidFill>
                <a:schemeClr val="bg1"/>
              </a:solidFill>
            </a:endParaRPr>
          </a:p>
          <a:p>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a:solidFill>
                  <a:srgbClr val="00B050"/>
                </a:solidFill>
              </a:rPr>
              <a:t>JoystickButton</a:t>
            </a:r>
            <a:r>
              <a:rPr lang="en-US" sz="600" dirty="0">
                <a:solidFill>
                  <a:schemeClr val="bg1"/>
                </a:solidFill>
              </a:rPr>
              <a:t>(</a:t>
            </a:r>
            <a:r>
              <a:rPr lang="en-US" sz="600" dirty="0">
                <a:solidFill>
                  <a:srgbClr val="00B0F0"/>
                </a:solidFill>
              </a:rPr>
              <a:t>reference to </a:t>
            </a:r>
            <a:r>
              <a:rPr lang="en-US" sz="600" dirty="0" err="1">
                <a:solidFill>
                  <a:srgbClr val="00B0F0"/>
                </a:solidFill>
              </a:rPr>
              <a:t>m_driveController</a:t>
            </a:r>
            <a:r>
              <a:rPr lang="en-US" sz="600" dirty="0">
                <a:solidFill>
                  <a:schemeClr val="bg1"/>
                </a:solidFill>
              </a:rPr>
              <a:t>, button_1)</a:t>
            </a:r>
          </a:p>
          <a:p>
            <a:r>
              <a:rPr lang="en-US" sz="600" dirty="0">
                <a:solidFill>
                  <a:schemeClr val="bg1"/>
                </a:solidFill>
              </a:rPr>
              <a:t>     .</a:t>
            </a:r>
            <a:r>
              <a:rPr lang="en-US" sz="600" dirty="0" err="1">
                <a:solidFill>
                  <a:srgbClr val="FFFF00"/>
                </a:solidFill>
              </a:rPr>
              <a:t>WhileHeld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m_drive</a:t>
            </a:r>
            <a:r>
              <a:rPr lang="en-US" sz="600" dirty="0">
                <a:solidFill>
                  <a:schemeClr val="bg1"/>
                </a:solidFill>
              </a:rPr>
              <a:t>, 0.5})</a:t>
            </a:r>
          </a:p>
          <a:p>
            <a:r>
              <a:rPr lang="en-US" sz="600" dirty="0">
                <a:solidFill>
                  <a:schemeClr val="bg1"/>
                </a:solidFill>
              </a:rPr>
              <a:t>}</a:t>
            </a:r>
          </a:p>
          <a:p>
            <a:endParaRPr lang="en-US" sz="600" dirty="0">
              <a:solidFill>
                <a:schemeClr val="tx1"/>
              </a:solidFill>
            </a:endParaRPr>
          </a:p>
          <a:p>
            <a:endParaRPr lang="en-US" sz="600" b="1" dirty="0">
              <a:solidFill>
                <a:schemeClr val="tx1"/>
              </a:solidFill>
            </a:endParaRPr>
          </a:p>
          <a:p>
            <a:endParaRPr lang="en-US" sz="600" b="1" dirty="0">
              <a:solidFill>
                <a:schemeClr val="tx1"/>
              </a:solidFill>
            </a:endParaRPr>
          </a:p>
        </p:txBody>
      </p:sp>
      <p:sp>
        <p:nvSpPr>
          <p:cNvPr id="14" name="Rounded Rectangle 13">
            <a:extLst>
              <a:ext uri="{FF2B5EF4-FFF2-40B4-BE49-F238E27FC236}">
                <a16:creationId xmlns:a16="http://schemas.microsoft.com/office/drawing/2014/main" id="{B331039A-ABAF-3C4B-9AE6-74BD1C3CB367}"/>
              </a:ext>
            </a:extLst>
          </p:cNvPr>
          <p:cNvSpPr/>
          <p:nvPr/>
        </p:nvSpPr>
        <p:spPr>
          <a:xfrm>
            <a:off x="5193520" y="3762945"/>
            <a:ext cx="3434431" cy="182322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Forward</a:t>
            </a:r>
          </a:p>
          <a:p>
            <a:r>
              <a:rPr lang="en-US" sz="600" dirty="0">
                <a:solidFill>
                  <a:srgbClr val="0070C0"/>
                </a:solidFill>
              </a:rPr>
              <a:t>class</a:t>
            </a:r>
            <a:r>
              <a:rPr lang="en-US" sz="600" dirty="0">
                <a:solidFill>
                  <a:schemeClr val="bg1"/>
                </a:solidFill>
              </a:rPr>
              <a:t> </a:t>
            </a:r>
            <a:r>
              <a:rPr lang="en-US" sz="600" dirty="0" err="1">
                <a:solidFill>
                  <a:srgbClr val="00B050"/>
                </a:solidFill>
              </a:rPr>
              <a:t>DriveForward</a:t>
            </a:r>
            <a:r>
              <a:rPr lang="en-US" sz="600" dirty="0">
                <a:solidFill>
                  <a:schemeClr val="bg1"/>
                </a:solidFill>
              </a:rPr>
              <a:t> inherits from </a:t>
            </a:r>
            <a:r>
              <a:rPr lang="en-US" sz="600" dirty="0" err="1">
                <a:solidFill>
                  <a:srgbClr val="00B050"/>
                </a:solidFill>
              </a:rPr>
              <a:t>CommandBase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FFFF00"/>
                </a:solidFill>
              </a:rPr>
              <a:t>Execute</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70C0"/>
                </a:solidFill>
              </a:rPr>
              <a:t>pointer to a DriveSubsystem object </a:t>
            </a:r>
            <a:r>
              <a:rPr lang="en-US" sz="600" dirty="0" err="1">
                <a:solidFill>
                  <a:srgbClr val="00B0F0"/>
                </a:solidFill>
              </a:rPr>
              <a:t>m_drive</a:t>
            </a:r>
            <a:endParaRPr lang="en-US" sz="600" dirty="0">
              <a:solidFill>
                <a:srgbClr val="00B0F0"/>
              </a:solidFill>
            </a:endParaRPr>
          </a:p>
          <a:p>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m_speed</a:t>
            </a:r>
          </a:p>
          <a:p>
            <a:r>
              <a:rPr lang="en-US" sz="600" dirty="0">
                <a:solidFill>
                  <a:schemeClr val="bg1"/>
                </a:solidFill>
              </a:rPr>
              <a:t>}</a:t>
            </a:r>
          </a:p>
          <a:p>
            <a:endParaRPr lang="en-US" sz="600" dirty="0">
              <a:solidFill>
                <a:schemeClr val="bg1"/>
              </a:solidFill>
            </a:endParaRPr>
          </a:p>
          <a:p>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00B0F0"/>
                </a:solidFill>
              </a:rPr>
              <a:t>m_drive</a:t>
            </a:r>
            <a:r>
              <a:rPr lang="en-US" sz="600" dirty="0">
                <a:solidFill>
                  <a:schemeClr val="bg1"/>
                </a:solidFill>
              </a:rPr>
              <a:t>{</a:t>
            </a:r>
            <a:r>
              <a:rPr lang="en-US" sz="600" dirty="0">
                <a:solidFill>
                  <a:srgbClr val="00B0F0"/>
                </a:solidFill>
              </a:rPr>
              <a:t>subsystem</a:t>
            </a:r>
            <a:r>
              <a:rPr lang="en-US" sz="600" dirty="0">
                <a:solidFill>
                  <a:schemeClr val="bg1"/>
                </a:solidFill>
              </a:rPr>
              <a:t>},</a:t>
            </a:r>
          </a:p>
          <a:p>
            <a:r>
              <a:rPr lang="en-US" sz="600" dirty="0">
                <a:solidFill>
                  <a:schemeClr val="bg1"/>
                </a:solidFill>
              </a:rPr>
              <a:t>          </a:t>
            </a:r>
            <a:r>
              <a:rPr lang="en-US" sz="600" dirty="0" err="1">
                <a:solidFill>
                  <a:srgbClr val="00B0F0"/>
                </a:solidFill>
              </a:rPr>
              <a:t>m_speed</a:t>
            </a:r>
            <a:r>
              <a:rPr lang="en-US" sz="600" dirty="0">
                <a:solidFill>
                  <a:schemeClr val="bg1"/>
                </a:solidFill>
              </a:rPr>
              <a:t>{</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err="1">
                <a:solidFill>
                  <a:srgbClr val="FFFF00"/>
                </a:solidFill>
              </a:rPr>
              <a:t>AddRequirements</a:t>
            </a:r>
            <a:r>
              <a:rPr lang="en-US" sz="600" dirty="0">
                <a:solidFill>
                  <a:schemeClr val="bg1"/>
                </a:solidFill>
              </a:rPr>
              <a:t>(</a:t>
            </a:r>
            <a:r>
              <a:rPr lang="en-US" sz="600" dirty="0">
                <a:solidFill>
                  <a:srgbClr val="00B0F0"/>
                </a:solidFill>
              </a:rPr>
              <a:t>subsystem</a:t>
            </a:r>
            <a:r>
              <a:rPr lang="en-US" sz="600" dirty="0">
                <a:solidFill>
                  <a:schemeClr val="bg1"/>
                </a:solidFill>
              </a:rPr>
              <a:t>)}</a:t>
            </a:r>
          </a:p>
          <a:p>
            <a:endParaRPr lang="en-US" sz="600" dirty="0">
              <a:solidFill>
                <a:schemeClr val="bg1"/>
              </a:solidFill>
            </a:endParaRPr>
          </a:p>
          <a:p>
            <a:r>
              <a:rPr lang="en-US" sz="600" dirty="0">
                <a:solidFill>
                  <a:srgbClr val="FFFF00"/>
                </a:solidFill>
              </a:rPr>
              <a:t>Execute</a:t>
            </a:r>
            <a:r>
              <a:rPr lang="en-US" sz="600" dirty="0">
                <a:solidFill>
                  <a:schemeClr val="bg1"/>
                </a:solidFill>
              </a:rPr>
              <a:t>(){</a:t>
            </a:r>
            <a:r>
              <a:rPr lang="en-US" sz="600" dirty="0">
                <a:solidFill>
                  <a:srgbClr val="00B0F0"/>
                </a:solidFill>
              </a:rPr>
              <a:t>m_drive</a:t>
            </a:r>
            <a:r>
              <a:rPr lang="en-US" sz="600" dirty="0">
                <a:solidFill>
                  <a:schemeClr val="bg1"/>
                </a:solidFill>
              </a:rPr>
              <a:t>-&gt;</a:t>
            </a:r>
            <a:r>
              <a:rPr lang="en-US" sz="600" dirty="0">
                <a:solidFill>
                  <a:srgbClr val="FFFF00"/>
                </a:solidFill>
              </a:rPr>
              <a:t> DriveStraight</a:t>
            </a:r>
            <a:r>
              <a:rPr lang="en-US" sz="600" dirty="0">
                <a:solidFill>
                  <a:schemeClr val="bg1"/>
                </a:solidFill>
              </a:rPr>
              <a:t>(</a:t>
            </a:r>
            <a:r>
              <a:rPr lang="en-US" sz="600" dirty="0">
                <a:solidFill>
                  <a:srgbClr val="00B0F0"/>
                </a:solidFill>
              </a:rPr>
              <a:t>m_speed</a:t>
            </a:r>
            <a:r>
              <a:rPr lang="en-US" sz="600" dirty="0">
                <a:solidFill>
                  <a:schemeClr val="bg1"/>
                </a:solidFill>
              </a:rPr>
              <a:t>)}</a:t>
            </a:r>
          </a:p>
        </p:txBody>
      </p:sp>
      <p:sp>
        <p:nvSpPr>
          <p:cNvPr id="34" name="Title 1">
            <a:extLst>
              <a:ext uri="{FF2B5EF4-FFF2-40B4-BE49-F238E27FC236}">
                <a16:creationId xmlns:a16="http://schemas.microsoft.com/office/drawing/2014/main" id="{F60ED447-BA30-2C48-8D42-41C6979F2104}"/>
              </a:ext>
            </a:extLst>
          </p:cNvPr>
          <p:cNvSpPr>
            <a:spLocks noGrp="1"/>
          </p:cNvSpPr>
          <p:nvPr>
            <p:ph type="title"/>
          </p:nvPr>
        </p:nvSpPr>
        <p:spPr>
          <a:xfrm>
            <a:off x="339393" y="143173"/>
            <a:ext cx="3964202" cy="622003"/>
          </a:xfrm>
        </p:spPr>
        <p:txBody>
          <a:bodyPr/>
          <a:lstStyle/>
          <a:p>
            <a:r>
              <a:rPr lang="en-US" dirty="0"/>
              <a:t>Object Oriented</a:t>
            </a:r>
          </a:p>
        </p:txBody>
      </p:sp>
    </p:spTree>
    <p:extLst>
      <p:ext uri="{BB962C8B-B14F-4D97-AF65-F5344CB8AC3E}">
        <p14:creationId xmlns:p14="http://schemas.microsoft.com/office/powerpoint/2010/main" val="303055089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40283</TotalTime>
  <Words>9038</Words>
  <Application>Microsoft Macintosh PowerPoint</Application>
  <PresentationFormat>On-screen Show (4:3)</PresentationFormat>
  <Paragraphs>573</Paragraphs>
  <Slides>46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46</vt:i4>
      </vt:variant>
    </vt:vector>
  </HeadingPairs>
  <TitlesOfParts>
    <vt:vector size="49" baseType="lpstr">
      <vt:lpstr>Arial</vt:lpstr>
      <vt:lpstr>Gill Sans MT</vt:lpstr>
      <vt:lpstr>Gallery</vt:lpstr>
      <vt:lpstr>FRC Command Based Robot Programming</vt:lpstr>
      <vt:lpstr>Presentation Objective</vt:lpstr>
      <vt:lpstr>Functional vs. Object Oriented Example</vt:lpstr>
      <vt:lpstr>Functional</vt:lpstr>
      <vt:lpstr>Object Oriented</vt:lpstr>
      <vt:lpstr>Functional vs. Object Oriented PseudoCode Example</vt:lpstr>
      <vt:lpstr>Functional</vt:lpstr>
      <vt:lpstr>Functional</vt:lpstr>
      <vt:lpstr>Object Oriented</vt:lpstr>
      <vt:lpstr>Object Oriented</vt:lpstr>
      <vt:lpstr>Object Oriented</vt:lpstr>
      <vt:lpstr>Why is the Object Oriented Example so Complicated?</vt:lpstr>
      <vt:lpstr>Scalability</vt:lpstr>
      <vt:lpstr>Abstraction</vt:lpstr>
      <vt:lpstr>Thoughts on using C++ with FRC</vt:lpstr>
      <vt:lpstr>Terminology</vt:lpstr>
      <vt:lpstr>VS Code C++ Intellisense</vt:lpstr>
      <vt:lpstr>PowerPoint Presentation</vt:lpstr>
      <vt:lpstr>Example with actual C++ Code</vt:lpstr>
      <vt:lpstr>PowerPoint Presentation</vt:lpstr>
      <vt:lpstr>PowerPoint Presentation</vt:lpstr>
      <vt:lpstr>Member function Chaining</vt:lpstr>
      <vt:lpstr>Member function Chaining</vt:lpstr>
      <vt:lpstr>Class-&gt;function notation</vt:lpstr>
      <vt:lpstr>PowerPoint Presentation</vt:lpstr>
      <vt:lpstr>PowerPoint Presentation</vt:lpstr>
      <vt:lpstr>Lambda functions</vt:lpstr>
      <vt:lpstr>Lambda functions (example)</vt:lpstr>
      <vt:lpstr>PowerPoint Presentation</vt:lpstr>
      <vt:lpstr>PowerPoint Presentation</vt:lpstr>
      <vt:lpstr>PowerPoint Presentation</vt:lpstr>
      <vt:lpstr>PowerPoint Presentation</vt:lpstr>
      <vt:lpstr>PowerPoint Presentation</vt:lpstr>
      <vt:lpstr>Command Decorator functions</vt:lpstr>
      <vt:lpstr>PowerPoint Presentation</vt:lpstr>
      <vt:lpstr>PowerPoint Presentation</vt:lpstr>
      <vt:lpstr>PowerPoint Presentation</vt:lpstr>
      <vt:lpstr>PowerPoint Presentation</vt:lpstr>
      <vt:lpstr>PowerPoint Presentation</vt:lpstr>
      <vt:lpstr>Inlined example</vt:lpstr>
      <vt:lpstr>PowerPoint Presentation</vt:lpstr>
      <vt:lpstr>PowerPoint Presentation</vt:lpstr>
      <vt:lpstr>PowerPoint Presentation</vt:lpstr>
      <vt:lpstr>Final Notes</vt:lpstr>
      <vt:lpstr>Conclusion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Haas</dc:creator>
  <cp:lastModifiedBy>Microsoft Office User</cp:lastModifiedBy>
  <cp:revision>296</cp:revision>
  <cp:lastPrinted>2021-02-03T19:09:49Z</cp:lastPrinted>
  <dcterms:created xsi:type="dcterms:W3CDTF">2020-02-10T05:30:05Z</dcterms:created>
  <dcterms:modified xsi:type="dcterms:W3CDTF">2021-02-20T14:41:17Z</dcterms:modified>
</cp:coreProperties>
</file>